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Default Extension="vml" ContentType="application/vnd.openxmlformats-officedocument.vmlDrawing"/>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9"/>
  </p:notesMasterIdLst>
  <p:sldIdLst>
    <p:sldId id="256" r:id="rId2"/>
    <p:sldId id="258" r:id="rId3"/>
    <p:sldId id="257" r:id="rId4"/>
    <p:sldId id="325" r:id="rId5"/>
    <p:sldId id="259" r:id="rId6"/>
    <p:sldId id="260" r:id="rId7"/>
    <p:sldId id="262" r:id="rId8"/>
    <p:sldId id="263" r:id="rId9"/>
    <p:sldId id="265" r:id="rId10"/>
    <p:sldId id="264" r:id="rId11"/>
    <p:sldId id="266" r:id="rId12"/>
    <p:sldId id="267" r:id="rId13"/>
    <p:sldId id="268" r:id="rId14"/>
    <p:sldId id="269" r:id="rId15"/>
    <p:sldId id="270" r:id="rId16"/>
    <p:sldId id="271" r:id="rId17"/>
    <p:sldId id="272" r:id="rId18"/>
    <p:sldId id="273" r:id="rId19"/>
    <p:sldId id="274" r:id="rId20"/>
    <p:sldId id="275" r:id="rId21"/>
    <p:sldId id="276" r:id="rId22"/>
    <p:sldId id="278" r:id="rId23"/>
    <p:sldId id="280" r:id="rId24"/>
    <p:sldId id="279" r:id="rId25"/>
    <p:sldId id="281" r:id="rId26"/>
    <p:sldId id="282" r:id="rId27"/>
    <p:sldId id="283" r:id="rId28"/>
    <p:sldId id="284" r:id="rId29"/>
    <p:sldId id="286" r:id="rId30"/>
    <p:sldId id="287" r:id="rId31"/>
    <p:sldId id="288" r:id="rId32"/>
    <p:sldId id="289" r:id="rId33"/>
    <p:sldId id="290" r:id="rId34"/>
    <p:sldId id="324" r:id="rId35"/>
    <p:sldId id="291" r:id="rId36"/>
    <p:sldId id="292" r:id="rId37"/>
    <p:sldId id="293" r:id="rId38"/>
    <p:sldId id="295" r:id="rId39"/>
    <p:sldId id="296" r:id="rId40"/>
    <p:sldId id="297" r:id="rId41"/>
    <p:sldId id="294"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3" r:id="rId67"/>
    <p:sldId id="322" r:id="rId6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CA08AC-0991-4233-BC81-FA40A8AAF17F}" type="datetimeFigureOut">
              <a:rPr lang="en-US" smtClean="0"/>
              <a:pPr/>
              <a:t>7/19/2018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9EDF605-604E-4DDF-8494-E961276D46EE}"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5"/>
          <p:cNvSpPr>
            <a:spLocks noGrp="1" noChangeArrowheads="1"/>
          </p:cNvSpPr>
          <p:nvPr>
            <p:ph type="sldNum" sz="quarter" idx="5"/>
          </p:nvPr>
        </p:nvSpPr>
        <p:spPr>
          <a:noFill/>
        </p:spPr>
        <p:txBody>
          <a:bodyPr/>
          <a:lstStyle/>
          <a:p>
            <a:fld id="{ECACF91B-905C-433C-BF3D-BB8CAFA4270F}" type="slidenum">
              <a:rPr lang="en-US" smtClean="0"/>
              <a:pPr/>
              <a:t>25</a:t>
            </a:fld>
            <a:endParaRPr lang="en-US" smtClean="0"/>
          </a:p>
        </p:txBody>
      </p:sp>
      <p:sp>
        <p:nvSpPr>
          <p:cNvPr id="68611" name="Rectangle 1026"/>
          <p:cNvSpPr>
            <a:spLocks noGrp="1" noRot="1" noChangeAspect="1" noChangeArrowheads="1" noTextEdit="1"/>
          </p:cNvSpPr>
          <p:nvPr>
            <p:ph type="sldImg"/>
          </p:nvPr>
        </p:nvSpPr>
        <p:spPr>
          <a:xfrm>
            <a:off x="1143000" y="685800"/>
            <a:ext cx="4572000" cy="3429000"/>
          </a:xfrm>
          <a:ln/>
        </p:spPr>
      </p:sp>
      <p:sp>
        <p:nvSpPr>
          <p:cNvPr id="68612" name="Rectangle 1027"/>
          <p:cNvSpPr>
            <a:spLocks noGrp="1" noChangeArrowheads="1"/>
          </p:cNvSpPr>
          <p:nvPr>
            <p:ph type="body" idx="1"/>
          </p:nvPr>
        </p:nvSpPr>
        <p:spPr>
          <a:xfrm>
            <a:off x="914711" y="4344025"/>
            <a:ext cx="5028579" cy="4114488"/>
          </a:xfrm>
          <a:noFill/>
          <a:ln/>
        </p:spPr>
        <p:txBody>
          <a:bodyPr lIns="91435" tIns="45718" rIns="91435" bIns="45718"/>
          <a:lstStyle/>
          <a:p>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5"/>
          <p:cNvSpPr>
            <a:spLocks noGrp="1" noChangeArrowheads="1"/>
          </p:cNvSpPr>
          <p:nvPr>
            <p:ph type="sldNum" sz="quarter" idx="5"/>
          </p:nvPr>
        </p:nvSpPr>
        <p:spPr>
          <a:noFill/>
        </p:spPr>
        <p:txBody>
          <a:bodyPr/>
          <a:lstStyle/>
          <a:p>
            <a:fld id="{4D6CDFD5-3956-4D63-B897-64226FEC24EC}" type="slidenum">
              <a:rPr lang="en-US" smtClean="0"/>
              <a:pPr/>
              <a:t>26</a:t>
            </a:fld>
            <a:endParaRPr lang="en-US" smtClean="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5"/>
          <p:cNvSpPr>
            <a:spLocks noGrp="1" noChangeArrowheads="1"/>
          </p:cNvSpPr>
          <p:nvPr>
            <p:ph type="sldNum" sz="quarter" idx="5"/>
          </p:nvPr>
        </p:nvSpPr>
        <p:spPr>
          <a:noFill/>
        </p:spPr>
        <p:txBody>
          <a:bodyPr/>
          <a:lstStyle/>
          <a:p>
            <a:fld id="{10326E34-D7D6-4536-B0A2-E2217D859BDB}" type="slidenum">
              <a:rPr lang="en-US" smtClean="0"/>
              <a:pPr/>
              <a:t>27</a:t>
            </a:fld>
            <a:endParaRPr lang="en-US" smtClean="0"/>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5"/>
          <p:cNvSpPr>
            <a:spLocks noGrp="1" noChangeArrowheads="1"/>
          </p:cNvSpPr>
          <p:nvPr>
            <p:ph type="sldNum" sz="quarter" idx="5"/>
          </p:nvPr>
        </p:nvSpPr>
        <p:spPr>
          <a:noFill/>
        </p:spPr>
        <p:txBody>
          <a:bodyPr/>
          <a:lstStyle/>
          <a:p>
            <a:fld id="{71DE7635-0FD7-4D13-9AD8-443802F3A4DE}" type="slidenum">
              <a:rPr lang="en-US" smtClean="0"/>
              <a:pPr/>
              <a:t>28</a:t>
            </a:fld>
            <a:endParaRPr lang="en-US" smtClean="0"/>
          </a:p>
        </p:txBody>
      </p:sp>
      <p:sp>
        <p:nvSpPr>
          <p:cNvPr id="78851" name="Rectangle 2"/>
          <p:cNvSpPr>
            <a:spLocks noGrp="1" noRot="1" noChangeAspect="1" noChangeArrowheads="1" noTextEdit="1"/>
          </p:cNvSpPr>
          <p:nvPr>
            <p:ph type="sldImg"/>
          </p:nvPr>
        </p:nvSpPr>
        <p:spPr>
          <a:xfrm>
            <a:off x="1143000" y="685800"/>
            <a:ext cx="4572000" cy="3429000"/>
          </a:xfrm>
          <a:ln/>
        </p:spPr>
      </p:sp>
      <p:sp>
        <p:nvSpPr>
          <p:cNvPr id="78852" name="Rectangle 3"/>
          <p:cNvSpPr>
            <a:spLocks noGrp="1" noChangeArrowheads="1"/>
          </p:cNvSpPr>
          <p:nvPr>
            <p:ph type="body" idx="1"/>
          </p:nvPr>
        </p:nvSpPr>
        <p:spPr>
          <a:xfrm>
            <a:off x="914711" y="4344025"/>
            <a:ext cx="5028579" cy="4114488"/>
          </a:xfrm>
          <a:noFill/>
          <a:ln/>
        </p:spPr>
        <p:txBody>
          <a:bodyPr lIns="91435" tIns="45718" rIns="91435" bIns="45718"/>
          <a:lstStyle/>
          <a:p>
            <a:endParaRPr lang="en-US" dirty="0" smtClean="0"/>
          </a:p>
          <a:p>
            <a:endParaRPr lang="en-US" dirty="0" smtClean="0"/>
          </a:p>
          <a:p>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5"/>
          <p:cNvSpPr>
            <a:spLocks noGrp="1" noChangeArrowheads="1"/>
          </p:cNvSpPr>
          <p:nvPr>
            <p:ph type="sldNum" sz="quarter" idx="5"/>
          </p:nvPr>
        </p:nvSpPr>
        <p:spPr>
          <a:noFill/>
        </p:spPr>
        <p:txBody>
          <a:bodyPr/>
          <a:lstStyle/>
          <a:p>
            <a:fld id="{94281235-C3E8-470D-A43B-398BABE8611B}" type="slidenum">
              <a:rPr lang="en-US" smtClean="0"/>
              <a:pPr/>
              <a:t>29</a:t>
            </a:fld>
            <a:endParaRPr lang="en-US" smtClean="0"/>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5"/>
          <p:cNvSpPr>
            <a:spLocks noGrp="1" noChangeArrowheads="1"/>
          </p:cNvSpPr>
          <p:nvPr>
            <p:ph type="sldNum" sz="quarter" idx="5"/>
          </p:nvPr>
        </p:nvSpPr>
        <p:spPr>
          <a:noFill/>
        </p:spPr>
        <p:txBody>
          <a:bodyPr/>
          <a:lstStyle/>
          <a:p>
            <a:fld id="{1BC3A13D-C33D-43AB-B7E7-7F521C852FD6}" type="slidenum">
              <a:rPr lang="en-US" smtClean="0"/>
              <a:pPr/>
              <a:t>30</a:t>
            </a:fld>
            <a:endParaRPr lang="en-US" smtClean="0"/>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5"/>
          <p:cNvSpPr>
            <a:spLocks noGrp="1" noChangeArrowheads="1"/>
          </p:cNvSpPr>
          <p:nvPr>
            <p:ph type="sldNum" sz="quarter" idx="5"/>
          </p:nvPr>
        </p:nvSpPr>
        <p:spPr>
          <a:noFill/>
        </p:spPr>
        <p:txBody>
          <a:bodyPr/>
          <a:lstStyle/>
          <a:p>
            <a:fld id="{F4C290F4-A342-41F5-89B6-254F93BCB6F6}" type="slidenum">
              <a:rPr lang="en-US" smtClean="0"/>
              <a:pPr/>
              <a:t>31</a:t>
            </a:fld>
            <a:endParaRPr lang="en-US" smtClean="0"/>
          </a:p>
        </p:txBody>
      </p:sp>
      <p:sp>
        <p:nvSpPr>
          <p:cNvPr id="86019" name="Rectangle 2"/>
          <p:cNvSpPr>
            <a:spLocks noGrp="1" noRot="1" noChangeAspect="1" noChangeArrowheads="1" noTextEdit="1"/>
          </p:cNvSpPr>
          <p:nvPr>
            <p:ph type="sldImg"/>
          </p:nvPr>
        </p:nvSpPr>
        <p:spPr>
          <a:xfrm>
            <a:off x="1143000" y="685800"/>
            <a:ext cx="4572000" cy="3429000"/>
          </a:xfrm>
          <a:ln/>
        </p:spPr>
      </p:sp>
      <p:sp>
        <p:nvSpPr>
          <p:cNvPr id="86020" name="Rectangle 3"/>
          <p:cNvSpPr>
            <a:spLocks noGrp="1" noChangeArrowheads="1"/>
          </p:cNvSpPr>
          <p:nvPr>
            <p:ph type="body" idx="1"/>
          </p:nvPr>
        </p:nvSpPr>
        <p:spPr>
          <a:xfrm>
            <a:off x="914711" y="4344025"/>
            <a:ext cx="5028579" cy="4114488"/>
          </a:xfrm>
          <a:noFill/>
          <a:ln/>
        </p:spPr>
        <p:txBody>
          <a:bodyPr lIns="91435" tIns="45718" rIns="91435" bIns="45718"/>
          <a:lstStyle/>
          <a:p>
            <a:endParaRPr lang="en-US" dirty="0" smtClean="0"/>
          </a:p>
          <a:p>
            <a:endParaRPr lang="en-US" dirty="0" smtClean="0"/>
          </a:p>
          <a:p>
            <a:r>
              <a:rPr lang="en-US" dirty="0" smtClean="0"/>
              <a:t>Still, there are some situations where cohort study designs would be appropriate in the field. The classic design in a cohort study is shown here.  The study begins by assessing baseline levels of the exposure and other variables.  Study subjects are then followed on a regular basis to identify the outcome.  The frequency of outcomes are tested between persons who had exposure to the possible risk factor at baseline and persons with no exposure.</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5"/>
          <p:cNvSpPr>
            <a:spLocks noGrp="1" noChangeArrowheads="1"/>
          </p:cNvSpPr>
          <p:nvPr>
            <p:ph type="sldNum" sz="quarter" idx="5"/>
          </p:nvPr>
        </p:nvSpPr>
        <p:spPr>
          <a:noFill/>
        </p:spPr>
        <p:txBody>
          <a:bodyPr/>
          <a:lstStyle/>
          <a:p>
            <a:fld id="{4CB25C66-D7D4-49E3-A8EF-D7C401A4BD18}" type="slidenum">
              <a:rPr lang="en-US" smtClean="0"/>
              <a:pPr/>
              <a:t>32</a:t>
            </a:fld>
            <a:endParaRPr lang="en-US" smtClean="0"/>
          </a:p>
        </p:txBody>
      </p:sp>
      <p:sp>
        <p:nvSpPr>
          <p:cNvPr id="88067" name="Rectangle 2"/>
          <p:cNvSpPr>
            <a:spLocks noGrp="1" noRot="1" noChangeAspect="1" noChangeArrowheads="1" noTextEdit="1"/>
          </p:cNvSpPr>
          <p:nvPr>
            <p:ph type="sldImg"/>
          </p:nvPr>
        </p:nvSpPr>
        <p:spPr>
          <a:xfrm>
            <a:off x="1143000" y="685800"/>
            <a:ext cx="4572000" cy="3429000"/>
          </a:xfrm>
          <a:ln/>
        </p:spPr>
      </p:sp>
      <p:sp>
        <p:nvSpPr>
          <p:cNvPr id="88068" name="Rectangle 3"/>
          <p:cNvSpPr>
            <a:spLocks noGrp="1" noChangeArrowheads="1"/>
          </p:cNvSpPr>
          <p:nvPr>
            <p:ph type="body" idx="1"/>
          </p:nvPr>
        </p:nvSpPr>
        <p:spPr>
          <a:xfrm>
            <a:off x="914711" y="4344025"/>
            <a:ext cx="5028579" cy="4114488"/>
          </a:xfrm>
          <a:noFill/>
          <a:ln/>
        </p:spPr>
        <p:txBody>
          <a:bodyPr lIns="91435" tIns="45718" rIns="91435" bIns="45718"/>
          <a:lstStyle/>
          <a:p>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F1CC18DE-CF66-4317-B0A9-5C3B07027639}" type="slidenum">
              <a:rPr lang="ar-SA"/>
              <a:pPr/>
              <a:t>35</a:t>
            </a:fld>
            <a:endParaRPr lang="en-US"/>
          </a:p>
        </p:txBody>
      </p:sp>
      <p:sp>
        <p:nvSpPr>
          <p:cNvPr id="70659" name="Rectangle 2"/>
          <p:cNvSpPr>
            <a:spLocks noGrp="1" noRot="1" noChangeAspect="1" noChangeArrowheads="1" noTextEdit="1"/>
          </p:cNvSpPr>
          <p:nvPr>
            <p:ph type="sldImg"/>
          </p:nvPr>
        </p:nvSpPr>
        <p:spPr>
          <a:xfrm>
            <a:off x="1158658" y="691656"/>
            <a:ext cx="4539120" cy="3417407"/>
          </a:xfrm>
          <a:ln/>
        </p:spPr>
      </p:sp>
      <p:sp>
        <p:nvSpPr>
          <p:cNvPr id="70660" name="Rectangle 3"/>
          <p:cNvSpPr>
            <a:spLocks noGrp="1" noChangeArrowheads="1"/>
          </p:cNvSpPr>
          <p:nvPr>
            <p:ph type="body" idx="1"/>
          </p:nvPr>
        </p:nvSpPr>
        <p:spPr>
          <a:xfrm>
            <a:off x="901874" y="4343283"/>
            <a:ext cx="5049555" cy="4113778"/>
          </a:xfrm>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DBC869E-119C-4632-B51A-F6E659FD89A8}" type="datetimeFigureOut">
              <a:rPr lang="en-US" smtClean="0"/>
              <a:pPr/>
              <a:t>7/19/2018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ACF435A-2069-4C1C-B1D6-719331830CE2}"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DBC869E-119C-4632-B51A-F6E659FD89A8}" type="datetimeFigureOut">
              <a:rPr lang="en-US" smtClean="0"/>
              <a:pPr/>
              <a:t>7/19/2018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ACF435A-2069-4C1C-B1D6-719331830CE2}"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DBC869E-119C-4632-B51A-F6E659FD89A8}" type="datetimeFigureOut">
              <a:rPr lang="en-US" smtClean="0"/>
              <a:pPr/>
              <a:t>7/19/2018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ACF435A-2069-4C1C-B1D6-719331830CE2}" type="slidenum">
              <a:rPr lang="en-GB" smtClean="0"/>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Default - Title and Content">
    <p:spTree>
      <p:nvGrpSpPr>
        <p:cNvPr id="1" name=""/>
        <p:cNvGrpSpPr/>
        <p:nvPr/>
      </p:nvGrpSpPr>
      <p:grpSpPr>
        <a:xfrm>
          <a:off x="0" y="0"/>
          <a:ext cx="0" cy="0"/>
          <a:chOff x="0" y="0"/>
          <a:chExt cx="0" cy="0"/>
        </a:xfrm>
      </p:grpSpPr>
      <p:sp>
        <p:nvSpPr>
          <p:cNvPr id="16" name="Shape 16"/>
          <p:cNvSpPr>
            <a:spLocks noGrp="1"/>
          </p:cNvSpPr>
          <p:nvPr>
            <p:ph type="title"/>
          </p:nvPr>
        </p:nvSpPr>
        <p:spPr>
          <a:prstGeom prst="rect">
            <a:avLst/>
          </a:prstGeom>
        </p:spPr>
        <p:txBody>
          <a:bodyPr/>
          <a:lstStyle/>
          <a:p>
            <a:pPr lvl="0">
              <a:defRPr sz="1800">
                <a:solidFill>
                  <a:srgbClr val="000000"/>
                </a:solidFill>
                <a:uFillTx/>
              </a:defRPr>
            </a:pPr>
            <a:r>
              <a:rPr sz="4400">
                <a:solidFill>
                  <a:srgbClr val="404040">
                    <a:alpha val="95000"/>
                  </a:srgbClr>
                </a:solidFill>
                <a:uFill>
                  <a:solidFill>
                    <a:srgbClr val="404040">
                      <a:alpha val="95000"/>
                    </a:srgbClr>
                  </a:solidFill>
                </a:uFill>
              </a:rPr>
              <a:t>Title Text</a:t>
            </a: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219200"/>
          </a:xfrm>
        </p:spPr>
        <p:txBody>
          <a:bodyPr/>
          <a:lstStyle/>
          <a:p>
            <a:r>
              <a:rPr lang="en-US" smtClean="0"/>
              <a:t>Click to edit Master title style</a:t>
            </a:r>
            <a:endParaRPr lang="en-GB"/>
          </a:p>
        </p:txBody>
      </p:sp>
      <p:sp>
        <p:nvSpPr>
          <p:cNvPr id="3" name="SmartArt Placeholder 2"/>
          <p:cNvSpPr>
            <a:spLocks noGrp="1"/>
          </p:cNvSpPr>
          <p:nvPr>
            <p:ph type="dgm" idx="1"/>
          </p:nvPr>
        </p:nvSpPr>
        <p:spPr>
          <a:xfrm>
            <a:off x="685800" y="1641475"/>
            <a:ext cx="7772400" cy="4454525"/>
          </a:xfrm>
        </p:spPr>
        <p:txBody>
          <a:bodyPr/>
          <a:lstStyle/>
          <a:p>
            <a:pPr lvl="0"/>
            <a:endParaRPr lang="en-GB" noProof="0" smtClean="0"/>
          </a:p>
        </p:txBody>
      </p:sp>
      <p:sp>
        <p:nvSpPr>
          <p:cNvPr id="4" name="Rectangle 1032"/>
          <p:cNvSpPr>
            <a:spLocks noGrp="1" noChangeArrowheads="1"/>
          </p:cNvSpPr>
          <p:nvPr>
            <p:ph type="dt" sz="half" idx="10"/>
          </p:nvPr>
        </p:nvSpPr>
        <p:spPr>
          <a:ln/>
        </p:spPr>
        <p:txBody>
          <a:bodyPr/>
          <a:lstStyle>
            <a:lvl1pPr>
              <a:defRPr/>
            </a:lvl1pPr>
          </a:lstStyle>
          <a:p>
            <a:pPr>
              <a:defRPr/>
            </a:pPr>
            <a:endParaRPr lang="en-US"/>
          </a:p>
        </p:txBody>
      </p:sp>
      <p:sp>
        <p:nvSpPr>
          <p:cNvPr id="5" name="Rectangle 1033"/>
          <p:cNvSpPr>
            <a:spLocks noGrp="1" noChangeArrowheads="1"/>
          </p:cNvSpPr>
          <p:nvPr>
            <p:ph type="ftr" sz="quarter" idx="11"/>
          </p:nvPr>
        </p:nvSpPr>
        <p:spPr>
          <a:ln/>
        </p:spPr>
        <p:txBody>
          <a:bodyPr/>
          <a:lstStyle>
            <a:lvl1pPr>
              <a:defRPr/>
            </a:lvl1pPr>
          </a:lstStyle>
          <a:p>
            <a:pPr>
              <a:defRPr/>
            </a:pPr>
            <a:endParaRPr lang="en-US"/>
          </a:p>
        </p:txBody>
      </p:sp>
      <p:sp>
        <p:nvSpPr>
          <p:cNvPr id="6" name="Rectangle 1034"/>
          <p:cNvSpPr>
            <a:spLocks noGrp="1" noChangeArrowheads="1"/>
          </p:cNvSpPr>
          <p:nvPr>
            <p:ph type="sldNum" sz="quarter" idx="12"/>
          </p:nvPr>
        </p:nvSpPr>
        <p:spPr>
          <a:ln/>
        </p:spPr>
        <p:txBody>
          <a:bodyPr/>
          <a:lstStyle>
            <a:lvl1pPr>
              <a:defRPr/>
            </a:lvl1pPr>
          </a:lstStyle>
          <a:p>
            <a:pPr>
              <a:defRPr/>
            </a:pPr>
            <a:fld id="{F5279425-4F9C-473B-8E8C-90608F8113B5}" type="slidenum">
              <a:rPr lang="ar-SA"/>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DBC869E-119C-4632-B51A-F6E659FD89A8}" type="datetimeFigureOut">
              <a:rPr lang="en-US" smtClean="0"/>
              <a:pPr/>
              <a:t>7/19/2018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ACF435A-2069-4C1C-B1D6-719331830CE2}"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BC869E-119C-4632-B51A-F6E659FD89A8}" type="datetimeFigureOut">
              <a:rPr lang="en-US" smtClean="0"/>
              <a:pPr/>
              <a:t>7/19/2018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ACF435A-2069-4C1C-B1D6-719331830CE2}"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DBC869E-119C-4632-B51A-F6E659FD89A8}" type="datetimeFigureOut">
              <a:rPr lang="en-US" smtClean="0"/>
              <a:pPr/>
              <a:t>7/19/2018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ACF435A-2069-4C1C-B1D6-719331830CE2}"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DBC869E-119C-4632-B51A-F6E659FD89A8}" type="datetimeFigureOut">
              <a:rPr lang="en-US" smtClean="0"/>
              <a:pPr/>
              <a:t>7/19/2018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ACF435A-2069-4C1C-B1D6-719331830CE2}"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DBC869E-119C-4632-B51A-F6E659FD89A8}" type="datetimeFigureOut">
              <a:rPr lang="en-US" smtClean="0"/>
              <a:pPr/>
              <a:t>7/19/2018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ACF435A-2069-4C1C-B1D6-719331830CE2}"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BC869E-119C-4632-B51A-F6E659FD89A8}" type="datetimeFigureOut">
              <a:rPr lang="en-US" smtClean="0"/>
              <a:pPr/>
              <a:t>7/19/2018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ACF435A-2069-4C1C-B1D6-719331830CE2}"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BC869E-119C-4632-B51A-F6E659FD89A8}" type="datetimeFigureOut">
              <a:rPr lang="en-US" smtClean="0"/>
              <a:pPr/>
              <a:t>7/19/2018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ACF435A-2069-4C1C-B1D6-719331830CE2}"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BC869E-119C-4632-B51A-F6E659FD89A8}" type="datetimeFigureOut">
              <a:rPr lang="en-US" smtClean="0"/>
              <a:pPr/>
              <a:t>7/19/2018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ACF435A-2069-4C1C-B1D6-719331830CE2}"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BC869E-119C-4632-B51A-F6E659FD89A8}" type="datetimeFigureOut">
              <a:rPr lang="en-US" smtClean="0"/>
              <a:pPr/>
              <a:t>7/19/2018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CF435A-2069-4C1C-B1D6-719331830CE2}"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3.xml"/><Relationship Id="rId1" Type="http://schemas.openxmlformats.org/officeDocument/2006/relationships/vmlDrawing" Target="../drawings/vmlDrawing1.v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www.bixtonhealth.com/pepi4windows.html" TargetMode="External"/><Relationship Id="rId2" Type="http://schemas.openxmlformats.org/officeDocument/2006/relationships/hyperlink" Target="http://www.cdc.gov/Epiinfo/" TargetMode="External"/><Relationship Id="rId1" Type="http://schemas.openxmlformats.org/officeDocument/2006/relationships/slideLayout" Target="../slideLayouts/slideLayout2.xml"/><Relationship Id="rId4" Type="http://schemas.openxmlformats.org/officeDocument/2006/relationships/hyperlink" Target="http://biostat.mc.vanderbilt.edu/wiki/main/powerSamplesize" TargetMode="Externa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14489"/>
            <a:ext cx="7772400" cy="2143140"/>
          </a:xfrm>
        </p:spPr>
        <p:txBody>
          <a:bodyPr>
            <a:normAutofit/>
          </a:bodyPr>
          <a:lstStyle/>
          <a:p>
            <a:r>
              <a:rPr lang="en-GB" dirty="0" smtClean="0"/>
              <a:t>Restoring Research into the Backbone of the Nigerian Medical Doctor </a:t>
            </a:r>
            <a:endParaRPr lang="en-GB" dirty="0"/>
          </a:p>
        </p:txBody>
      </p:sp>
      <p:sp>
        <p:nvSpPr>
          <p:cNvPr id="3" name="Subtitle 2"/>
          <p:cNvSpPr>
            <a:spLocks noGrp="1"/>
          </p:cNvSpPr>
          <p:nvPr>
            <p:ph type="subTitle" idx="1"/>
          </p:nvPr>
        </p:nvSpPr>
        <p:spPr/>
        <p:txBody>
          <a:bodyPr/>
          <a:lstStyle/>
          <a:p>
            <a:r>
              <a:rPr lang="en-GB" dirty="0" err="1" smtClean="0"/>
              <a:t>Tolulope</a:t>
            </a:r>
            <a:r>
              <a:rPr lang="en-GB" dirty="0" smtClean="0"/>
              <a:t> </a:t>
            </a:r>
            <a:r>
              <a:rPr lang="en-GB" dirty="0" err="1" smtClean="0"/>
              <a:t>Afolaranmi</a:t>
            </a:r>
            <a:endParaRPr lang="en-GB" dirty="0" smtClean="0"/>
          </a:p>
          <a:p>
            <a:r>
              <a:rPr lang="en-GB" dirty="0" smtClean="0"/>
              <a:t>Department of Community Medicine </a:t>
            </a:r>
          </a:p>
          <a:p>
            <a:r>
              <a:rPr lang="en-GB" dirty="0" smtClean="0"/>
              <a:t>University of Jos/JUTH</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Characteristics of a Good Research</a:t>
            </a:r>
            <a:endParaRPr lang="en-GB" dirty="0"/>
          </a:p>
        </p:txBody>
      </p:sp>
      <p:sp>
        <p:nvSpPr>
          <p:cNvPr id="3" name="Content Placeholder 2"/>
          <p:cNvSpPr>
            <a:spLocks noGrp="1"/>
          </p:cNvSpPr>
          <p:nvPr>
            <p:ph idx="1"/>
          </p:nvPr>
        </p:nvSpPr>
        <p:spPr/>
        <p:txBody>
          <a:bodyPr/>
          <a:lstStyle/>
          <a:p>
            <a:r>
              <a:rPr lang="en-GB" dirty="0" smtClean="0"/>
              <a:t>Requires clear statement of;</a:t>
            </a:r>
          </a:p>
          <a:p>
            <a:pPr>
              <a:buNone/>
            </a:pPr>
            <a:r>
              <a:rPr lang="en-GB" dirty="0" smtClean="0"/>
              <a:t>1- Research problem(s)</a:t>
            </a:r>
          </a:p>
          <a:p>
            <a:pPr>
              <a:buNone/>
            </a:pPr>
            <a:r>
              <a:rPr lang="en-GB" dirty="0" smtClean="0"/>
              <a:t>2- Research question(s)</a:t>
            </a:r>
          </a:p>
          <a:p>
            <a:pPr>
              <a:buNone/>
            </a:pPr>
            <a:r>
              <a:rPr lang="en-GB" dirty="0" smtClean="0"/>
              <a:t>3-Research objective(s)</a:t>
            </a:r>
          </a:p>
          <a:p>
            <a:pPr>
              <a:buNone/>
            </a:pPr>
            <a:r>
              <a:rPr lang="en-GB" dirty="0" smtClean="0"/>
              <a:t>4 - Plan(s) for execution of research</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Types of Research</a:t>
            </a:r>
            <a:endParaRPr lang="en-GB" dirty="0"/>
          </a:p>
        </p:txBody>
      </p:sp>
      <p:sp>
        <p:nvSpPr>
          <p:cNvPr id="3" name="Content Placeholder 2"/>
          <p:cNvSpPr>
            <a:spLocks noGrp="1"/>
          </p:cNvSpPr>
          <p:nvPr>
            <p:ph idx="1"/>
          </p:nvPr>
        </p:nvSpPr>
        <p:spPr/>
        <p:txBody>
          <a:bodyPr>
            <a:normAutofit lnSpcReduction="10000"/>
          </a:bodyPr>
          <a:lstStyle/>
          <a:p>
            <a:r>
              <a:rPr lang="en-GB" dirty="0" smtClean="0"/>
              <a:t>Basic Research:  generates new knowledge and technologies to deal with (some) unresolved health problems</a:t>
            </a:r>
          </a:p>
          <a:p>
            <a:endParaRPr lang="en-GB" dirty="0" smtClean="0"/>
          </a:p>
          <a:p>
            <a:r>
              <a:rPr lang="en-GB" dirty="0" smtClean="0"/>
              <a:t>Applied Research:  identifies priority problem health(s) and to design, evaluate and formulate policies and programs that will deliver the greatest health benefits via optimal use of available resources </a:t>
            </a:r>
          </a:p>
          <a:p>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Types continues .........</a:t>
            </a:r>
            <a:endParaRPr lang="en-GB" dirty="0"/>
          </a:p>
        </p:txBody>
      </p:sp>
      <p:sp>
        <p:nvSpPr>
          <p:cNvPr id="3" name="Content Placeholder 2"/>
          <p:cNvSpPr>
            <a:spLocks noGrp="1"/>
          </p:cNvSpPr>
          <p:nvPr>
            <p:ph idx="1"/>
          </p:nvPr>
        </p:nvSpPr>
        <p:spPr/>
        <p:txBody>
          <a:bodyPr/>
          <a:lstStyle/>
          <a:p>
            <a:r>
              <a:rPr lang="en-GB" dirty="0" smtClean="0"/>
              <a:t>Other dimensions to classifying research still exists</a:t>
            </a:r>
          </a:p>
          <a:p>
            <a:pPr>
              <a:buFontTx/>
              <a:buChar char="-"/>
            </a:pPr>
            <a:r>
              <a:rPr lang="en-GB" dirty="0" smtClean="0"/>
              <a:t>Objectives of the research: as above</a:t>
            </a:r>
          </a:p>
          <a:p>
            <a:pPr>
              <a:buFontTx/>
              <a:buChar char="-"/>
            </a:pPr>
            <a:r>
              <a:rPr lang="en-GB" dirty="0" smtClean="0"/>
              <a:t>Method/design of the research: observational/ experimental</a:t>
            </a:r>
          </a:p>
          <a:p>
            <a:pPr>
              <a:buFontTx/>
              <a:buChar char="-"/>
            </a:pPr>
            <a:r>
              <a:rPr lang="en-GB" dirty="0" smtClean="0"/>
              <a:t>Data type: Quantitative and qualitative</a:t>
            </a:r>
          </a:p>
          <a:p>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Steps in </a:t>
            </a:r>
            <a:r>
              <a:rPr lang="en-GB" dirty="0" smtClean="0"/>
              <a:t>Conducting a Good  </a:t>
            </a:r>
            <a:r>
              <a:rPr lang="en-GB" dirty="0"/>
              <a:t>Research</a:t>
            </a:r>
            <a:br>
              <a:rPr lang="en-GB" dirty="0"/>
            </a:br>
            <a:endParaRPr lang="en-GB" dirty="0"/>
          </a:p>
        </p:txBody>
      </p:sp>
      <p:sp>
        <p:nvSpPr>
          <p:cNvPr id="3" name="Content Placeholder 2"/>
          <p:cNvSpPr>
            <a:spLocks noGrp="1"/>
          </p:cNvSpPr>
          <p:nvPr>
            <p:ph idx="1"/>
          </p:nvPr>
        </p:nvSpPr>
        <p:spPr/>
        <p:txBody>
          <a:bodyPr>
            <a:normAutofit lnSpcReduction="10000"/>
          </a:bodyPr>
          <a:lstStyle/>
          <a:p>
            <a:pPr marL="514350" indent="-514350"/>
            <a:r>
              <a:rPr lang="en-GB" dirty="0" smtClean="0">
                <a:solidFill>
                  <a:srgbClr val="FF0000"/>
                </a:solidFill>
              </a:rPr>
              <a:t>Development of a Research Question </a:t>
            </a:r>
          </a:p>
          <a:p>
            <a:pPr marL="514350" indent="-514350"/>
            <a:r>
              <a:rPr lang="en-GB" dirty="0">
                <a:solidFill>
                  <a:srgbClr val="FF0000"/>
                </a:solidFill>
              </a:rPr>
              <a:t>Selection of a Research </a:t>
            </a:r>
            <a:r>
              <a:rPr lang="en-GB" dirty="0" smtClean="0">
                <a:solidFill>
                  <a:srgbClr val="FF0000"/>
                </a:solidFill>
              </a:rPr>
              <a:t>Topic</a:t>
            </a:r>
          </a:p>
          <a:p>
            <a:pPr marL="514350" indent="-514350"/>
            <a:r>
              <a:rPr lang="en-GB" dirty="0">
                <a:solidFill>
                  <a:srgbClr val="FF0000"/>
                </a:solidFill>
              </a:rPr>
              <a:t>Formulation of Research </a:t>
            </a:r>
            <a:r>
              <a:rPr lang="en-GB" dirty="0" smtClean="0">
                <a:solidFill>
                  <a:srgbClr val="FF0000"/>
                </a:solidFill>
              </a:rPr>
              <a:t>objectives</a:t>
            </a:r>
          </a:p>
          <a:p>
            <a:pPr marL="514350" indent="-514350"/>
            <a:r>
              <a:rPr lang="en-GB" dirty="0">
                <a:solidFill>
                  <a:srgbClr val="FF0000"/>
                </a:solidFill>
              </a:rPr>
              <a:t>Development of Research </a:t>
            </a:r>
            <a:r>
              <a:rPr lang="en-GB" dirty="0" smtClean="0">
                <a:solidFill>
                  <a:srgbClr val="FF0000"/>
                </a:solidFill>
              </a:rPr>
              <a:t>Hypothesis</a:t>
            </a:r>
          </a:p>
          <a:p>
            <a:r>
              <a:rPr lang="en-GB" dirty="0" smtClean="0"/>
              <a:t>Review </a:t>
            </a:r>
            <a:r>
              <a:rPr lang="en-GB" dirty="0"/>
              <a:t>of Relevant Literature and </a:t>
            </a:r>
            <a:r>
              <a:rPr lang="en-GB" dirty="0" smtClean="0"/>
              <a:t>Existing Document</a:t>
            </a:r>
            <a:endParaRPr lang="en-GB" dirty="0"/>
          </a:p>
          <a:p>
            <a:pPr lvl="0"/>
            <a:r>
              <a:rPr lang="en-GB" dirty="0" smtClean="0"/>
              <a:t>Specification </a:t>
            </a:r>
            <a:r>
              <a:rPr lang="en-GB" dirty="0"/>
              <a:t>of </a:t>
            </a:r>
            <a:r>
              <a:rPr lang="en-GB" dirty="0" smtClean="0"/>
              <a:t>the Study Area</a:t>
            </a:r>
          </a:p>
          <a:p>
            <a:pPr lvl="0"/>
            <a:r>
              <a:rPr lang="en-GB" dirty="0"/>
              <a:t>Data collection using appropriate technique </a:t>
            </a:r>
            <a:endParaRPr lang="en-GB" dirty="0" smtClean="0"/>
          </a:p>
          <a:p>
            <a:pPr lvl="0"/>
            <a:endParaRPr lang="en-GB" dirty="0"/>
          </a:p>
          <a:p>
            <a:pPr marL="514350" indent="-514350">
              <a:buAutoNum type="alphaUcPeriod"/>
            </a:pPr>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t>
            </a:r>
            <a:endParaRPr lang="en-GB" dirty="0"/>
          </a:p>
        </p:txBody>
      </p:sp>
      <p:sp>
        <p:nvSpPr>
          <p:cNvPr id="3" name="Content Placeholder 2"/>
          <p:cNvSpPr>
            <a:spLocks noGrp="1"/>
          </p:cNvSpPr>
          <p:nvPr>
            <p:ph idx="1"/>
          </p:nvPr>
        </p:nvSpPr>
        <p:spPr/>
        <p:txBody>
          <a:bodyPr/>
          <a:lstStyle/>
          <a:p>
            <a:r>
              <a:rPr lang="en-GB" dirty="0">
                <a:solidFill>
                  <a:srgbClr val="FF0000"/>
                </a:solidFill>
              </a:rPr>
              <a:t>Selection of </a:t>
            </a:r>
            <a:r>
              <a:rPr lang="en-GB" dirty="0" smtClean="0">
                <a:solidFill>
                  <a:srgbClr val="FF0000"/>
                </a:solidFill>
              </a:rPr>
              <a:t>Appropriate </a:t>
            </a:r>
            <a:r>
              <a:rPr lang="en-GB" dirty="0">
                <a:solidFill>
                  <a:srgbClr val="FF0000"/>
                </a:solidFill>
              </a:rPr>
              <a:t>Research Design </a:t>
            </a:r>
            <a:endParaRPr lang="en-GB" dirty="0" smtClean="0">
              <a:solidFill>
                <a:srgbClr val="FF0000"/>
              </a:solidFill>
            </a:endParaRPr>
          </a:p>
          <a:p>
            <a:pPr lvl="0"/>
            <a:r>
              <a:rPr lang="en-GB" dirty="0"/>
              <a:t>Identification of Study Population</a:t>
            </a:r>
          </a:p>
          <a:p>
            <a:r>
              <a:rPr lang="en-GB" dirty="0">
                <a:solidFill>
                  <a:srgbClr val="FF0000"/>
                </a:solidFill>
              </a:rPr>
              <a:t>Determination of  Sample size </a:t>
            </a:r>
            <a:endParaRPr lang="en-GB" dirty="0" smtClean="0">
              <a:solidFill>
                <a:srgbClr val="FF0000"/>
              </a:solidFill>
            </a:endParaRPr>
          </a:p>
          <a:p>
            <a:pPr lvl="0"/>
            <a:r>
              <a:rPr lang="en-GB" dirty="0">
                <a:solidFill>
                  <a:srgbClr val="92D050"/>
                </a:solidFill>
              </a:rPr>
              <a:t>Identification and use of appropriate Selection/Sampling of Technique</a:t>
            </a:r>
          </a:p>
          <a:p>
            <a:pPr lvl="0"/>
            <a:r>
              <a:rPr lang="en-GB" dirty="0"/>
              <a:t>Adaptation/adoption or development of data collection Instrument</a:t>
            </a:r>
          </a:p>
          <a:p>
            <a:r>
              <a:rPr lang="en-GB" dirty="0"/>
              <a:t>Pretesting of data collection instrument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t>
            </a:r>
            <a:endParaRPr lang="en-GB" dirty="0"/>
          </a:p>
        </p:txBody>
      </p:sp>
      <p:sp>
        <p:nvSpPr>
          <p:cNvPr id="3" name="Content Placeholder 2"/>
          <p:cNvSpPr>
            <a:spLocks noGrp="1"/>
          </p:cNvSpPr>
          <p:nvPr>
            <p:ph idx="1"/>
          </p:nvPr>
        </p:nvSpPr>
        <p:spPr/>
        <p:txBody>
          <a:bodyPr/>
          <a:lstStyle/>
          <a:p>
            <a:pPr lvl="0"/>
            <a:r>
              <a:rPr lang="en-GB" dirty="0"/>
              <a:t>Data Analysis and interpretation </a:t>
            </a:r>
          </a:p>
          <a:p>
            <a:pPr lvl="0"/>
            <a:r>
              <a:rPr lang="en-GB" dirty="0">
                <a:solidFill>
                  <a:srgbClr val="FF0000"/>
                </a:solidFill>
              </a:rPr>
              <a:t>Ethical Consideration and </a:t>
            </a:r>
            <a:r>
              <a:rPr lang="en-GB" dirty="0" smtClean="0">
                <a:solidFill>
                  <a:srgbClr val="FF0000"/>
                </a:solidFill>
              </a:rPr>
              <a:t>consent</a:t>
            </a:r>
            <a:endParaRPr lang="en-GB" dirty="0">
              <a:solidFill>
                <a:srgbClr val="FF0000"/>
              </a:solidFill>
            </a:endParaRPr>
          </a:p>
          <a:p>
            <a:pPr lvl="0"/>
            <a:r>
              <a:rPr lang="en-GB" dirty="0"/>
              <a:t>Identification and statement of limitation(s) of the research</a:t>
            </a:r>
          </a:p>
          <a:p>
            <a:pPr lvl="0"/>
            <a:r>
              <a:rPr lang="en-GB" dirty="0"/>
              <a:t>Presentation of Research Findings</a:t>
            </a:r>
          </a:p>
          <a:p>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Development of a Research Question</a:t>
            </a:r>
            <a:endParaRPr lang="en-GB" dirty="0"/>
          </a:p>
        </p:txBody>
      </p:sp>
      <p:sp>
        <p:nvSpPr>
          <p:cNvPr id="3" name="Content Placeholder 2"/>
          <p:cNvSpPr>
            <a:spLocks noGrp="1"/>
          </p:cNvSpPr>
          <p:nvPr>
            <p:ph idx="1"/>
          </p:nvPr>
        </p:nvSpPr>
        <p:spPr/>
        <p:txBody>
          <a:bodyPr/>
          <a:lstStyle/>
          <a:p>
            <a:r>
              <a:rPr lang="en-US" dirty="0" smtClean="0"/>
              <a:t>A Research Question Must Identify</a:t>
            </a:r>
          </a:p>
          <a:p>
            <a:pPr marL="609600" indent="-609600">
              <a:buFont typeface="Wingdings" pitchFamily="2" charset="2"/>
              <a:buAutoNum type="arabicPeriod"/>
            </a:pPr>
            <a:r>
              <a:rPr lang="en-US" dirty="0" smtClean="0"/>
              <a:t>The variables  to be studied (dependent </a:t>
            </a:r>
            <a:r>
              <a:rPr lang="en-US" dirty="0" err="1" smtClean="0"/>
              <a:t>vs</a:t>
            </a:r>
            <a:r>
              <a:rPr lang="en-US" dirty="0" smtClean="0"/>
              <a:t> independent)</a:t>
            </a:r>
          </a:p>
          <a:p>
            <a:pPr marL="609600" indent="-609600">
              <a:buFont typeface="Wingdings" pitchFamily="2" charset="2"/>
              <a:buAutoNum type="arabicPeriod"/>
            </a:pPr>
            <a:r>
              <a:rPr lang="en-US" dirty="0" smtClean="0"/>
              <a:t>The population being studied</a:t>
            </a:r>
          </a:p>
          <a:p>
            <a:pPr marL="609600" indent="-609600">
              <a:buFont typeface="Wingdings" pitchFamily="2" charset="2"/>
              <a:buAutoNum type="arabicPeriod"/>
            </a:pPr>
            <a:r>
              <a:rPr lang="en-US" dirty="0" smtClean="0"/>
              <a:t>The testability of the question</a:t>
            </a:r>
          </a:p>
          <a:p>
            <a:pPr>
              <a:buNone/>
            </a:pPr>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Selection of Research Topic</a:t>
            </a:r>
            <a:br>
              <a:rPr lang="en-GB" dirty="0" smtClean="0"/>
            </a:br>
            <a:endParaRPr lang="en-GB" dirty="0"/>
          </a:p>
        </p:txBody>
      </p:sp>
      <p:sp>
        <p:nvSpPr>
          <p:cNvPr id="3" name="Content Placeholder 2"/>
          <p:cNvSpPr>
            <a:spLocks noGrp="1"/>
          </p:cNvSpPr>
          <p:nvPr>
            <p:ph idx="1"/>
          </p:nvPr>
        </p:nvSpPr>
        <p:spPr/>
        <p:txBody>
          <a:bodyPr>
            <a:normAutofit lnSpcReduction="10000"/>
          </a:bodyPr>
          <a:lstStyle/>
          <a:p>
            <a:pPr lvl="0">
              <a:buNone/>
            </a:pPr>
            <a:r>
              <a:rPr lang="en-US" dirty="0" smtClean="0"/>
              <a:t> Criteria for selection of  a good research Topic</a:t>
            </a:r>
            <a:endParaRPr lang="en-GB" dirty="0" smtClean="0"/>
          </a:p>
          <a:p>
            <a:pPr lvl="0"/>
            <a:r>
              <a:rPr lang="en-GB" dirty="0" smtClean="0"/>
              <a:t>Relevance </a:t>
            </a:r>
            <a:r>
              <a:rPr lang="en-GB" dirty="0"/>
              <a:t>to field of practice</a:t>
            </a:r>
          </a:p>
          <a:p>
            <a:pPr lvl="0"/>
            <a:r>
              <a:rPr lang="en-GB" dirty="0"/>
              <a:t>Avoidance of duplication</a:t>
            </a:r>
          </a:p>
          <a:p>
            <a:pPr lvl="0"/>
            <a:r>
              <a:rPr lang="en-GB" dirty="0"/>
              <a:t>Feasibility</a:t>
            </a:r>
          </a:p>
          <a:p>
            <a:pPr lvl="0"/>
            <a:r>
              <a:rPr lang="en-GB" dirty="0"/>
              <a:t>Applicability</a:t>
            </a:r>
          </a:p>
          <a:p>
            <a:pPr lvl="0"/>
            <a:r>
              <a:rPr lang="en-GB" dirty="0"/>
              <a:t>Ethical acceptability</a:t>
            </a:r>
          </a:p>
          <a:p>
            <a:pPr lvl="0"/>
            <a:r>
              <a:rPr lang="en-GB" dirty="0"/>
              <a:t>Acceptability ( cultural/political</a:t>
            </a:r>
            <a:r>
              <a:rPr lang="en-GB" dirty="0" smtClean="0"/>
              <a:t>)</a:t>
            </a:r>
          </a:p>
          <a:p>
            <a:pPr lvl="0"/>
            <a:r>
              <a:rPr lang="en-GB" dirty="0" smtClean="0"/>
              <a:t>Novelty </a:t>
            </a:r>
            <a:endParaRPr lang="en-GB" dirty="0"/>
          </a:p>
          <a:p>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Formulation of Research objectives</a:t>
            </a:r>
            <a:br>
              <a:rPr lang="en-GB" dirty="0" smtClean="0"/>
            </a:br>
            <a:endParaRPr lang="en-GB" dirty="0"/>
          </a:p>
        </p:txBody>
      </p:sp>
      <p:sp>
        <p:nvSpPr>
          <p:cNvPr id="3" name="Content Placeholder 2"/>
          <p:cNvSpPr>
            <a:spLocks noGrp="1"/>
          </p:cNvSpPr>
          <p:nvPr>
            <p:ph idx="1"/>
          </p:nvPr>
        </p:nvSpPr>
        <p:spPr/>
        <p:txBody>
          <a:bodyPr>
            <a:normAutofit/>
          </a:bodyPr>
          <a:lstStyle/>
          <a:p>
            <a:pPr lvl="0">
              <a:buNone/>
            </a:pPr>
            <a:r>
              <a:rPr lang="en-GB" dirty="0"/>
              <a:t>R</a:t>
            </a:r>
            <a:r>
              <a:rPr lang="en-GB" dirty="0" smtClean="0"/>
              <a:t>esearch objectives must </a:t>
            </a:r>
            <a:r>
              <a:rPr lang="en-GB" dirty="0"/>
              <a:t>encompass the following</a:t>
            </a:r>
          </a:p>
          <a:p>
            <a:pPr lvl="0"/>
            <a:r>
              <a:rPr lang="en-GB" dirty="0"/>
              <a:t>Inclusion all aspect of the research </a:t>
            </a:r>
            <a:r>
              <a:rPr lang="en-GB" dirty="0" smtClean="0"/>
              <a:t>question</a:t>
            </a:r>
            <a:endParaRPr lang="en-GB" dirty="0"/>
          </a:p>
          <a:p>
            <a:pPr lvl="0"/>
            <a:r>
              <a:rPr lang="en-GB" dirty="0"/>
              <a:t>Written in logical sequence</a:t>
            </a:r>
          </a:p>
          <a:p>
            <a:pPr lvl="0"/>
            <a:r>
              <a:rPr lang="en-GB" dirty="0"/>
              <a:t>Well phrased with use of action verbs that are </a:t>
            </a:r>
            <a:r>
              <a:rPr lang="en-GB" dirty="0" smtClean="0"/>
              <a:t>specific</a:t>
            </a:r>
          </a:p>
          <a:p>
            <a:pPr lvl="0"/>
            <a:endParaRPr lang="en-GB" dirty="0"/>
          </a:p>
          <a:p>
            <a:endParaRPr lang="en-GB"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Development of Research Hypothesis</a:t>
            </a:r>
            <a:br>
              <a:rPr lang="en-GB" dirty="0" smtClean="0"/>
            </a:br>
            <a:endParaRPr lang="en-GB" dirty="0"/>
          </a:p>
        </p:txBody>
      </p:sp>
      <p:sp>
        <p:nvSpPr>
          <p:cNvPr id="3" name="Content Placeholder 2"/>
          <p:cNvSpPr>
            <a:spLocks noGrp="1"/>
          </p:cNvSpPr>
          <p:nvPr>
            <p:ph idx="1"/>
          </p:nvPr>
        </p:nvSpPr>
        <p:spPr/>
        <p:txBody>
          <a:bodyPr/>
          <a:lstStyle/>
          <a:p>
            <a:pPr lvl="0"/>
            <a:r>
              <a:rPr lang="en-GB" dirty="0"/>
              <a:t>A</a:t>
            </a:r>
            <a:r>
              <a:rPr lang="en-GB" dirty="0" smtClean="0"/>
              <a:t> </a:t>
            </a:r>
            <a:r>
              <a:rPr lang="en-GB" dirty="0"/>
              <a:t>statement that relates the exposure to the outcome </a:t>
            </a:r>
            <a:endParaRPr lang="en-GB" dirty="0" smtClean="0"/>
          </a:p>
          <a:p>
            <a:pPr lvl="0"/>
            <a:r>
              <a:rPr lang="en-GB" dirty="0" smtClean="0"/>
              <a:t>A statement </a:t>
            </a:r>
            <a:r>
              <a:rPr lang="en-GB" dirty="0"/>
              <a:t>that explains the relationship between independent and dependent </a:t>
            </a:r>
            <a:r>
              <a:rPr lang="en-GB" dirty="0" smtClean="0"/>
              <a:t>variables</a:t>
            </a:r>
          </a:p>
          <a:p>
            <a:pPr lvl="0"/>
            <a:r>
              <a:rPr lang="en-GB" dirty="0" smtClean="0"/>
              <a:t> This </a:t>
            </a:r>
            <a:r>
              <a:rPr lang="en-GB" dirty="0"/>
              <a:t>can be null or alternate </a:t>
            </a:r>
            <a:r>
              <a:rPr lang="en-GB" dirty="0" smtClean="0"/>
              <a:t>(directional or non directional)</a:t>
            </a:r>
          </a:p>
          <a:p>
            <a:pPr lvl="0">
              <a:buNone/>
            </a:pPr>
            <a:endParaRPr lang="en-GB" dirty="0"/>
          </a:p>
          <a:p>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t>
            </a:r>
            <a:endParaRPr lang="en-GB" dirty="0"/>
          </a:p>
        </p:txBody>
      </p:sp>
      <p:sp>
        <p:nvSpPr>
          <p:cNvPr id="3" name="Content Placeholder 2"/>
          <p:cNvSpPr>
            <a:spLocks noGrp="1"/>
          </p:cNvSpPr>
          <p:nvPr>
            <p:ph idx="1"/>
          </p:nvPr>
        </p:nvSpPr>
        <p:spPr/>
        <p:txBody>
          <a:bodyPr/>
          <a:lstStyle/>
          <a:p>
            <a:r>
              <a:rPr lang="en-GB" i="1" dirty="0" smtClean="0"/>
              <a:t>Everything we know now, everything that we can do, everything that medicine has to offer in the way of improving health is based on research. ………………….. Those who imagine that we can get along without supporting medical research are deluding themselves.</a:t>
            </a:r>
          </a:p>
          <a:p>
            <a:pPr>
              <a:buFontTx/>
              <a:buNone/>
            </a:pPr>
            <a:r>
              <a:rPr lang="en-GB" dirty="0" smtClean="0"/>
              <a:t> </a:t>
            </a:r>
          </a:p>
          <a:p>
            <a:pPr algn="r"/>
            <a:r>
              <a:rPr lang="en-GB" sz="2000" dirty="0" smtClean="0">
                <a:solidFill>
                  <a:schemeClr val="accent2"/>
                </a:solidFill>
              </a:rPr>
              <a:t> </a:t>
            </a:r>
            <a:r>
              <a:rPr lang="en-GB" sz="2000" b="1" dirty="0" err="1" smtClean="0"/>
              <a:t>Relman</a:t>
            </a:r>
            <a:r>
              <a:rPr lang="en-GB" sz="2000" b="1" dirty="0" smtClean="0"/>
              <a:t> AS J </a:t>
            </a:r>
            <a:r>
              <a:rPr lang="en-GB" sz="2000" b="1" dirty="0" err="1" smtClean="0"/>
              <a:t>SocRes</a:t>
            </a:r>
            <a:r>
              <a:rPr lang="en-GB" sz="2000" b="1" dirty="0" smtClean="0"/>
              <a:t> Admin 1989</a:t>
            </a:r>
            <a:endParaRPr lang="en-GB" sz="2000"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t>
            </a:r>
            <a:endParaRPr lang="en-GB" dirty="0"/>
          </a:p>
        </p:txBody>
      </p:sp>
      <p:sp>
        <p:nvSpPr>
          <p:cNvPr id="3" name="Content Placeholder 2"/>
          <p:cNvSpPr>
            <a:spLocks noGrp="1"/>
          </p:cNvSpPr>
          <p:nvPr>
            <p:ph idx="1"/>
          </p:nvPr>
        </p:nvSpPr>
        <p:spPr/>
        <p:txBody>
          <a:bodyPr/>
          <a:lstStyle/>
          <a:p>
            <a:pPr marL="657225" lvl="1" indent="-247650" defTabSz="423863">
              <a:buClr>
                <a:srgbClr val="000000"/>
              </a:buClr>
              <a:buSzPct val="70000"/>
              <a:buNone/>
            </a:pPr>
            <a:r>
              <a:rPr lang="en-US" sz="3600" dirty="0" smtClean="0">
                <a:solidFill>
                  <a:srgbClr val="000000"/>
                </a:solidFill>
                <a:latin typeface="Comic Sans MS" pitchFamily="66" charset="0"/>
              </a:rPr>
              <a:t>null hypothesis</a:t>
            </a:r>
            <a:r>
              <a:rPr lang="en-US" dirty="0" smtClean="0">
                <a:solidFill>
                  <a:srgbClr val="000000"/>
                </a:solidFill>
                <a:latin typeface="Arial" pitchFamily="34" charset="0"/>
              </a:rPr>
              <a:t/>
            </a:r>
            <a:br>
              <a:rPr lang="en-US" dirty="0" smtClean="0">
                <a:solidFill>
                  <a:srgbClr val="000000"/>
                </a:solidFill>
                <a:latin typeface="Arial" pitchFamily="34" charset="0"/>
              </a:rPr>
            </a:br>
            <a:endParaRPr lang="en-US" dirty="0" smtClean="0">
              <a:solidFill>
                <a:srgbClr val="000000"/>
              </a:solidFill>
              <a:latin typeface="Arial" pitchFamily="34" charset="0"/>
            </a:endParaRPr>
          </a:p>
          <a:p>
            <a:pPr marL="657225" lvl="1" indent="-247650" defTabSz="423863">
              <a:buClr>
                <a:srgbClr val="000000"/>
              </a:buClr>
              <a:buSzPct val="70000"/>
              <a:buNone/>
            </a:pPr>
            <a:r>
              <a:rPr lang="en-US" dirty="0" smtClean="0">
                <a:latin typeface="Arial" pitchFamily="34" charset="0"/>
              </a:rPr>
              <a:t>"</a:t>
            </a:r>
            <a:r>
              <a:rPr lang="en-US" i="1" dirty="0" smtClean="0">
                <a:latin typeface="Arial" pitchFamily="34" charset="0"/>
              </a:rPr>
              <a:t>the two groups will not differ</a:t>
            </a:r>
            <a:r>
              <a:rPr lang="en-US" dirty="0" smtClean="0">
                <a:latin typeface="Arial" pitchFamily="34" charset="0"/>
              </a:rPr>
              <a:t>“</a:t>
            </a:r>
            <a:r>
              <a:rPr lang="en-US" dirty="0" smtClean="0">
                <a:solidFill>
                  <a:srgbClr val="FF0000"/>
                </a:solidFill>
                <a:latin typeface="Arial" pitchFamily="34" charset="0"/>
              </a:rPr>
              <a:t/>
            </a:r>
            <a:br>
              <a:rPr lang="en-US" dirty="0" smtClean="0">
                <a:solidFill>
                  <a:srgbClr val="FF0000"/>
                </a:solidFill>
                <a:latin typeface="Arial" pitchFamily="34" charset="0"/>
              </a:rPr>
            </a:br>
            <a:endParaRPr lang="en-US" dirty="0" smtClean="0">
              <a:solidFill>
                <a:srgbClr val="FF0000"/>
              </a:solidFill>
              <a:latin typeface="Arial" pitchFamily="34" charset="0"/>
            </a:endParaRPr>
          </a:p>
          <a:p>
            <a:pPr marL="657225" lvl="1" indent="-247650" defTabSz="423863">
              <a:buClr>
                <a:srgbClr val="000000"/>
              </a:buClr>
              <a:buSzPct val="70000"/>
              <a:buNone/>
            </a:pPr>
            <a:r>
              <a:rPr lang="en-US" sz="3600" dirty="0" smtClean="0">
                <a:solidFill>
                  <a:srgbClr val="000000"/>
                </a:solidFill>
                <a:latin typeface="Comic Sans MS" pitchFamily="66" charset="0"/>
              </a:rPr>
              <a:t>alternative </a:t>
            </a:r>
            <a:r>
              <a:rPr lang="en-US" sz="3600" dirty="0" smtClean="0">
                <a:solidFill>
                  <a:srgbClr val="000000"/>
                </a:solidFill>
                <a:cs typeface="Calibri" pitchFamily="34" charset="0"/>
              </a:rPr>
              <a:t>hypothesis</a:t>
            </a:r>
          </a:p>
          <a:p>
            <a:pPr marL="1020763" lvl="2" indent="-200025" defTabSz="423863">
              <a:buClr>
                <a:srgbClr val="000000"/>
              </a:buClr>
              <a:buSzPct val="46000"/>
              <a:buNone/>
            </a:pPr>
            <a:endParaRPr lang="en-US" dirty="0" smtClean="0">
              <a:solidFill>
                <a:srgbClr val="000000"/>
              </a:solidFill>
              <a:latin typeface="Arial" pitchFamily="34" charset="0"/>
            </a:endParaRPr>
          </a:p>
          <a:p>
            <a:pPr marL="1020763" lvl="2" indent="-200025" defTabSz="423863">
              <a:buClr>
                <a:srgbClr val="000000"/>
              </a:buClr>
              <a:buSzPct val="46000"/>
              <a:buNone/>
            </a:pPr>
            <a:r>
              <a:rPr lang="en-US" dirty="0" smtClean="0">
                <a:latin typeface="Arial" pitchFamily="34" charset="0"/>
              </a:rPr>
              <a:t>"</a:t>
            </a:r>
            <a:r>
              <a:rPr lang="en-US" i="1" dirty="0" smtClean="0">
                <a:latin typeface="Arial" pitchFamily="34" charset="0"/>
              </a:rPr>
              <a:t>group A will do better than group B"</a:t>
            </a:r>
            <a:br>
              <a:rPr lang="en-US" i="1" dirty="0" smtClean="0">
                <a:latin typeface="Arial" pitchFamily="34" charset="0"/>
              </a:rPr>
            </a:br>
            <a:r>
              <a:rPr lang="en-US" i="1" dirty="0" smtClean="0">
                <a:latin typeface="Arial" pitchFamily="34" charset="0"/>
              </a:rPr>
              <a:t>"group A and B will not perform the same</a:t>
            </a:r>
            <a:endParaRPr lang="en-GB" dirty="0" smtClean="0"/>
          </a:p>
          <a:p>
            <a:endParaRPr lang="en-GB"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203348"/>
          </a:xfrm>
        </p:spPr>
        <p:txBody>
          <a:bodyPr>
            <a:normAutofit fontScale="90000"/>
          </a:bodyPr>
          <a:lstStyle/>
          <a:p>
            <a:r>
              <a:rPr lang="en-GB" dirty="0" smtClean="0">
                <a:solidFill>
                  <a:srgbClr val="FF0000"/>
                </a:solidFill>
              </a:rPr>
              <a:t/>
            </a:r>
            <a:br>
              <a:rPr lang="en-GB" dirty="0" smtClean="0">
                <a:solidFill>
                  <a:srgbClr val="FF0000"/>
                </a:solidFill>
              </a:rPr>
            </a:br>
            <a:r>
              <a:rPr lang="en-GB" dirty="0" smtClean="0"/>
              <a:t>Selection of Appropriate Research Design </a:t>
            </a:r>
            <a:r>
              <a:rPr lang="en-GB" dirty="0" smtClean="0">
                <a:solidFill>
                  <a:srgbClr val="FF0000"/>
                </a:solidFill>
              </a:rPr>
              <a:t/>
            </a:r>
            <a:br>
              <a:rPr lang="en-GB" dirty="0" smtClean="0">
                <a:solidFill>
                  <a:srgbClr val="FF0000"/>
                </a:solidFill>
              </a:rPr>
            </a:br>
            <a:endParaRPr lang="en-GB" dirty="0"/>
          </a:p>
        </p:txBody>
      </p:sp>
      <p:sp>
        <p:nvSpPr>
          <p:cNvPr id="3" name="Content Placeholder 2"/>
          <p:cNvSpPr>
            <a:spLocks noGrp="1"/>
          </p:cNvSpPr>
          <p:nvPr>
            <p:ph idx="1"/>
          </p:nvPr>
        </p:nvSpPr>
        <p:spPr/>
        <p:txBody>
          <a:bodyPr/>
          <a:lstStyle/>
          <a:p>
            <a:r>
              <a:rPr lang="en-US" dirty="0" smtClean="0"/>
              <a:t>A study design is a specific plan or protocol for conducting the study, which allows the investigator to translate the conceptual hypothesis into an operational</a:t>
            </a:r>
            <a:r>
              <a:rPr lang="en-US" dirty="0" smtClean="0">
                <a:solidFill>
                  <a:schemeClr val="hlink"/>
                </a:solidFill>
              </a:rPr>
              <a:t> </a:t>
            </a:r>
            <a:r>
              <a:rPr lang="en-US" dirty="0" smtClean="0"/>
              <a:t>one</a:t>
            </a:r>
          </a:p>
          <a:p>
            <a:pPr marL="342900" lvl="1" indent="-342900">
              <a:buFont typeface="Arial" pitchFamily="34" charset="0"/>
              <a:buChar char="•"/>
            </a:pPr>
            <a:r>
              <a:rPr lang="en-US" sz="3200" b="1" dirty="0" smtClean="0"/>
              <a:t>Study designs direct how the investigation/research is conducted </a:t>
            </a:r>
          </a:p>
          <a:p>
            <a:endParaRPr lang="en-GB"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Factors that influence study designs</a:t>
            </a:r>
            <a:endParaRPr lang="en-GB" dirty="0"/>
          </a:p>
        </p:txBody>
      </p:sp>
      <p:sp>
        <p:nvSpPr>
          <p:cNvPr id="3" name="Content Placeholder 2"/>
          <p:cNvSpPr>
            <a:spLocks noGrp="1"/>
          </p:cNvSpPr>
          <p:nvPr>
            <p:ph idx="1"/>
          </p:nvPr>
        </p:nvSpPr>
        <p:spPr/>
        <p:txBody>
          <a:bodyPr/>
          <a:lstStyle/>
          <a:p>
            <a:pPr lvl="1">
              <a:buFont typeface="Arial" pitchFamily="34" charset="0"/>
              <a:buChar char="•"/>
              <a:defRPr/>
            </a:pPr>
            <a:r>
              <a:rPr lang="en-US" sz="3200" dirty="0"/>
              <a:t>Research </a:t>
            </a:r>
            <a:r>
              <a:rPr lang="en-US" sz="3200" dirty="0" smtClean="0"/>
              <a:t>Questions</a:t>
            </a:r>
          </a:p>
          <a:p>
            <a:pPr lvl="1">
              <a:buFont typeface="Arial" pitchFamily="34" charset="0"/>
              <a:buChar char="•"/>
              <a:defRPr/>
            </a:pPr>
            <a:r>
              <a:rPr lang="en-US" sz="3200" dirty="0" smtClean="0"/>
              <a:t>  Research objectives</a:t>
            </a:r>
            <a:endParaRPr lang="en-US" sz="3200" dirty="0"/>
          </a:p>
          <a:p>
            <a:pPr lvl="1">
              <a:buFont typeface="Arial" pitchFamily="34" charset="0"/>
              <a:buChar char="•"/>
              <a:defRPr/>
            </a:pPr>
            <a:r>
              <a:rPr lang="en-US" sz="3200" dirty="0" smtClean="0"/>
              <a:t> Researcher </a:t>
            </a:r>
            <a:r>
              <a:rPr lang="en-US" sz="3200" dirty="0"/>
              <a:t>Beliefs and Values</a:t>
            </a:r>
          </a:p>
          <a:p>
            <a:pPr lvl="1">
              <a:buFont typeface="Arial" pitchFamily="34" charset="0"/>
              <a:buChar char="•"/>
              <a:defRPr/>
            </a:pPr>
            <a:r>
              <a:rPr lang="en-US" sz="3200" dirty="0" smtClean="0"/>
              <a:t>  Researcher </a:t>
            </a:r>
            <a:r>
              <a:rPr lang="en-US" sz="3200" dirty="0"/>
              <a:t>Skills</a:t>
            </a:r>
          </a:p>
          <a:p>
            <a:pPr lvl="1">
              <a:buFont typeface="Arial" pitchFamily="34" charset="0"/>
              <a:buChar char="•"/>
              <a:defRPr/>
            </a:pPr>
            <a:r>
              <a:rPr lang="en-US" sz="3200" dirty="0"/>
              <a:t>Time and Funds</a:t>
            </a:r>
          </a:p>
          <a:p>
            <a:pPr>
              <a:buNone/>
            </a:pPr>
            <a:endParaRPr lang="en-GB"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a:xfrm>
            <a:off x="685800" y="0"/>
            <a:ext cx="7772400" cy="1219200"/>
          </a:xfrm>
        </p:spPr>
        <p:txBody>
          <a:bodyPr/>
          <a:lstStyle/>
          <a:p>
            <a:pPr eaLnBrk="1" hangingPunct="1">
              <a:defRPr/>
            </a:pPr>
            <a:r>
              <a:rPr lang="en-US" dirty="0" smtClean="0"/>
              <a:t>Basic Principle</a:t>
            </a:r>
          </a:p>
        </p:txBody>
      </p:sp>
      <p:sp>
        <p:nvSpPr>
          <p:cNvPr id="142339" name="Rectangle 3"/>
          <p:cNvSpPr>
            <a:spLocks noGrp="1" noChangeArrowheads="1"/>
          </p:cNvSpPr>
          <p:nvPr>
            <p:ph type="body" idx="1"/>
          </p:nvPr>
        </p:nvSpPr>
        <p:spPr>
          <a:xfrm>
            <a:off x="685800" y="1371600"/>
            <a:ext cx="7772400" cy="4454525"/>
          </a:xfrm>
        </p:spPr>
        <p:txBody>
          <a:bodyPr/>
          <a:lstStyle/>
          <a:p>
            <a:pPr eaLnBrk="1" hangingPunct="1">
              <a:lnSpc>
                <a:spcPct val="90000"/>
              </a:lnSpc>
              <a:defRPr/>
            </a:pPr>
            <a:r>
              <a:rPr lang="en-US" sz="3600" b="1" dirty="0" smtClean="0"/>
              <a:t>Observational</a:t>
            </a:r>
            <a:r>
              <a:rPr lang="en-US" sz="3600" dirty="0" smtClean="0"/>
              <a:t>: studies that do not involve any intervention or manipulation </a:t>
            </a:r>
          </a:p>
          <a:p>
            <a:pPr eaLnBrk="1" hangingPunct="1">
              <a:lnSpc>
                <a:spcPct val="90000"/>
              </a:lnSpc>
              <a:defRPr/>
            </a:pPr>
            <a:r>
              <a:rPr lang="en-US" sz="3600" b="1" dirty="0" smtClean="0"/>
              <a:t>Experimental</a:t>
            </a:r>
            <a:r>
              <a:rPr lang="en-US" sz="3600" dirty="0" smtClean="0"/>
              <a:t>: studies that entail </a:t>
            </a:r>
            <a:r>
              <a:rPr lang="en-US" sz="3600" dirty="0" smtClean="0">
                <a:solidFill>
                  <a:srgbClr val="FF0000"/>
                </a:solidFill>
              </a:rPr>
              <a:t>manipulation</a:t>
            </a:r>
            <a:r>
              <a:rPr lang="en-US" sz="3600" dirty="0" smtClean="0"/>
              <a:t> of the study factor (exposure) and </a:t>
            </a:r>
            <a:r>
              <a:rPr lang="en-US" sz="3600" dirty="0" smtClean="0">
                <a:solidFill>
                  <a:srgbClr val="FF0000"/>
                </a:solidFill>
              </a:rPr>
              <a:t>randomization</a:t>
            </a:r>
            <a:r>
              <a:rPr lang="en-US" sz="3600" dirty="0" smtClean="0"/>
              <a:t> of subjects to treatment (exposure) groups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Shape 70"/>
          <p:cNvSpPr/>
          <p:nvPr/>
        </p:nvSpPr>
        <p:spPr>
          <a:xfrm>
            <a:off x="1981200" y="6487459"/>
            <a:ext cx="2895600" cy="153888"/>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lvl1pPr defTabSz="914400">
              <a:defRPr sz="1000" b="1">
                <a:solidFill>
                  <a:srgbClr val="404040">
                    <a:alpha val="40000"/>
                  </a:srgbClr>
                </a:solidFill>
                <a:uFill>
                  <a:solidFill>
                    <a:srgbClr val="404040">
                      <a:alpha val="40000"/>
                    </a:srgbClr>
                  </a:solidFill>
                </a:uFill>
                <a:latin typeface="Trebuchet MS"/>
                <a:ea typeface="Trebuchet MS"/>
                <a:cs typeface="Trebuchet MS"/>
                <a:sym typeface="Trebuchet MS"/>
              </a:defRPr>
            </a:lvl1pPr>
          </a:lstStyle>
          <a:p>
            <a:pPr lvl="0">
              <a:defRPr sz="1800" b="0">
                <a:solidFill>
                  <a:srgbClr val="000000"/>
                </a:solidFill>
                <a:uFillTx/>
              </a:defRPr>
            </a:pPr>
            <a:endParaRPr sz="1000" b="1">
              <a:solidFill>
                <a:srgbClr val="404040">
                  <a:alpha val="40000"/>
                </a:srgbClr>
              </a:solidFill>
              <a:uFill>
                <a:solidFill>
                  <a:srgbClr val="404040">
                    <a:alpha val="40000"/>
                  </a:srgbClr>
                </a:solidFill>
              </a:uFill>
            </a:endParaRPr>
          </a:p>
        </p:txBody>
      </p:sp>
      <p:sp>
        <p:nvSpPr>
          <p:cNvPr id="71" name="Shape 71"/>
          <p:cNvSpPr>
            <a:spLocks noGrp="1"/>
          </p:cNvSpPr>
          <p:nvPr>
            <p:ph type="title"/>
          </p:nvPr>
        </p:nvSpPr>
        <p:spPr>
          <a:xfrm>
            <a:off x="1219199" y="76200"/>
            <a:ext cx="6803679" cy="1371600"/>
          </a:xfrm>
          <a:prstGeom prst="rect">
            <a:avLst/>
          </a:prstGeom>
        </p:spPr>
        <p:txBody>
          <a:bodyPr>
            <a:normAutofit fontScale="90000"/>
          </a:bodyPr>
          <a:lstStyle/>
          <a:p>
            <a:pPr lvl="0">
              <a:defRPr sz="1800">
                <a:solidFill>
                  <a:srgbClr val="000000"/>
                </a:solidFill>
                <a:uFillTx/>
              </a:defRPr>
            </a:pPr>
            <a:r>
              <a:rPr lang="en-GB" sz="4400" dirty="0" smtClean="0">
                <a:solidFill>
                  <a:srgbClr val="404040">
                    <a:alpha val="95000"/>
                  </a:srgbClr>
                </a:solidFill>
                <a:uFill>
                  <a:solidFill>
                    <a:srgbClr val="404040">
                      <a:alpha val="95000"/>
                    </a:srgbClr>
                  </a:solidFill>
                </a:uFill>
              </a:rPr>
              <a:t> </a:t>
            </a:r>
            <a:r>
              <a:rPr sz="4400" smtClean="0">
                <a:solidFill>
                  <a:srgbClr val="404040">
                    <a:alpha val="95000"/>
                  </a:srgbClr>
                </a:solidFill>
                <a:uFill>
                  <a:solidFill>
                    <a:srgbClr val="404040">
                      <a:alpha val="95000"/>
                    </a:srgbClr>
                  </a:solidFill>
                </a:uFill>
              </a:rPr>
              <a:t>Classification</a:t>
            </a:r>
            <a:r>
              <a:rPr lang="en-GB" sz="4400" dirty="0" smtClean="0">
                <a:solidFill>
                  <a:srgbClr val="404040">
                    <a:alpha val="95000"/>
                  </a:srgbClr>
                </a:solidFill>
                <a:uFill>
                  <a:solidFill>
                    <a:srgbClr val="404040">
                      <a:alpha val="95000"/>
                    </a:srgbClr>
                  </a:solidFill>
                </a:uFill>
              </a:rPr>
              <a:t> of Study Design</a:t>
            </a:r>
            <a:endParaRPr sz="4400">
              <a:solidFill>
                <a:srgbClr val="404040">
                  <a:alpha val="95000"/>
                </a:srgbClr>
              </a:solidFill>
              <a:uFill>
                <a:solidFill>
                  <a:srgbClr val="404040">
                    <a:alpha val="95000"/>
                  </a:srgbClr>
                </a:solidFill>
              </a:uFill>
            </a:endParaRPr>
          </a:p>
        </p:txBody>
      </p:sp>
      <p:grpSp>
        <p:nvGrpSpPr>
          <p:cNvPr id="2" name="Group 119"/>
          <p:cNvGrpSpPr/>
          <p:nvPr/>
        </p:nvGrpSpPr>
        <p:grpSpPr>
          <a:xfrm>
            <a:off x="357158" y="1500174"/>
            <a:ext cx="8572560" cy="3655973"/>
            <a:chOff x="0" y="0"/>
            <a:chExt cx="8257059" cy="2934111"/>
          </a:xfrm>
        </p:grpSpPr>
        <p:grpSp>
          <p:nvGrpSpPr>
            <p:cNvPr id="3" name="Group 74"/>
            <p:cNvGrpSpPr/>
            <p:nvPr/>
          </p:nvGrpSpPr>
          <p:grpSpPr>
            <a:xfrm>
              <a:off x="4610192" y="0"/>
              <a:ext cx="1582603" cy="518458"/>
              <a:chOff x="-88330" y="0"/>
              <a:chExt cx="1582602" cy="518458"/>
            </a:xfrm>
          </p:grpSpPr>
          <p:sp>
            <p:nvSpPr>
              <p:cNvPr id="72" name="Shape 72"/>
              <p:cNvSpPr/>
              <p:nvPr/>
            </p:nvSpPr>
            <p:spPr>
              <a:xfrm>
                <a:off x="0" y="0"/>
                <a:ext cx="1036916" cy="518458"/>
              </a:xfrm>
              <a:prstGeom prst="rect">
                <a:avLst/>
              </a:prstGeom>
              <a:solidFill>
                <a:srgbClr val="FFFFFF"/>
              </a:solidFill>
              <a:ln w="12700" cap="flat">
                <a:noFill/>
                <a:miter lim="400000"/>
              </a:ln>
              <a:effectLst/>
            </p:spPr>
            <p:txBody>
              <a:bodyPr wrap="square" lIns="0" tIns="0" rIns="0" bIns="0" numCol="1" anchor="t">
                <a:noAutofit/>
              </a:bodyPr>
              <a:lstStyle/>
              <a:p>
                <a:pPr lvl="0" defTabSz="914400">
                  <a:defRPr sz="900">
                    <a:uFill>
                      <a:solidFill/>
                    </a:uFill>
                    <a:latin typeface="+mn-lt"/>
                    <a:ea typeface="+mn-ea"/>
                    <a:cs typeface="+mn-cs"/>
                    <a:sym typeface="Garamond"/>
                  </a:defRPr>
                </a:pPr>
                <a:endParaRPr/>
              </a:p>
            </p:txBody>
          </p:sp>
          <p:sp>
            <p:nvSpPr>
              <p:cNvPr id="73" name="Shape 73"/>
              <p:cNvSpPr/>
              <p:nvPr/>
            </p:nvSpPr>
            <p:spPr>
              <a:xfrm>
                <a:off x="-88330" y="0"/>
                <a:ext cx="1582602" cy="329343"/>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t">
                <a:spAutoFit/>
              </a:bodyPr>
              <a:lstStyle>
                <a:lvl1pPr defTabSz="914400">
                  <a:defRPr sz="900">
                    <a:uFill>
                      <a:solidFill/>
                    </a:uFill>
                    <a:latin typeface="+mn-lt"/>
                    <a:ea typeface="+mn-ea"/>
                    <a:cs typeface="+mn-cs"/>
                    <a:sym typeface="Garamond"/>
                  </a:defRPr>
                </a:lvl1pPr>
              </a:lstStyle>
              <a:p>
                <a:pPr lvl="0">
                  <a:defRPr sz="1800">
                    <a:uFillTx/>
                  </a:defRPr>
                </a:pPr>
                <a:r>
                  <a:rPr lang="en-GB" sz="2000" b="1" dirty="0" smtClean="0"/>
                  <a:t>Study Design</a:t>
                </a:r>
                <a:endParaRPr sz="2000" b="1">
                  <a:uFill>
                    <a:solidFill/>
                  </a:uFill>
                </a:endParaRPr>
              </a:p>
            </p:txBody>
          </p:sp>
        </p:grpSp>
        <p:grpSp>
          <p:nvGrpSpPr>
            <p:cNvPr id="4" name="Group 77"/>
            <p:cNvGrpSpPr/>
            <p:nvPr/>
          </p:nvGrpSpPr>
          <p:grpSpPr>
            <a:xfrm>
              <a:off x="2339501" y="745326"/>
              <a:ext cx="1651411" cy="550819"/>
              <a:chOff x="-576822" y="-32360"/>
              <a:chExt cx="1651410" cy="550818"/>
            </a:xfrm>
          </p:grpSpPr>
          <p:sp>
            <p:nvSpPr>
              <p:cNvPr id="75" name="Shape 75"/>
              <p:cNvSpPr/>
              <p:nvPr/>
            </p:nvSpPr>
            <p:spPr>
              <a:xfrm>
                <a:off x="-576822" y="0"/>
                <a:ext cx="1651410" cy="518458"/>
              </a:xfrm>
              <a:prstGeom prst="rect">
                <a:avLst/>
              </a:prstGeom>
              <a:solidFill>
                <a:srgbClr val="3854B6"/>
              </a:solidFill>
              <a:ln w="12700" cap="flat">
                <a:noFill/>
                <a:miter lim="400000"/>
              </a:ln>
              <a:effectLst/>
            </p:spPr>
            <p:txBody>
              <a:bodyPr wrap="square" lIns="0" tIns="0" rIns="0" bIns="0" numCol="1" anchor="t">
                <a:noAutofit/>
              </a:bodyPr>
              <a:lstStyle/>
              <a:p>
                <a:pPr lvl="0" defTabSz="914400">
                  <a:defRPr sz="900">
                    <a:uFill>
                      <a:solidFill/>
                    </a:uFill>
                    <a:latin typeface="+mn-lt"/>
                    <a:ea typeface="+mn-ea"/>
                    <a:cs typeface="+mn-cs"/>
                    <a:sym typeface="Garamond"/>
                  </a:defRPr>
                </a:pPr>
                <a:r>
                  <a:rPr lang="en-GB" sz="2000" dirty="0" smtClean="0"/>
                  <a:t>Observational</a:t>
                </a:r>
                <a:endParaRPr sz="2000"/>
              </a:p>
            </p:txBody>
          </p:sp>
          <p:sp>
            <p:nvSpPr>
              <p:cNvPr id="76" name="Shape 76"/>
              <p:cNvSpPr/>
              <p:nvPr/>
            </p:nvSpPr>
            <p:spPr>
              <a:xfrm>
                <a:off x="-85060" y="-32360"/>
                <a:ext cx="1036916" cy="193489"/>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t">
                <a:spAutoFit/>
              </a:bodyPr>
              <a:lstStyle>
                <a:lvl1pPr defTabSz="914400">
                  <a:defRPr sz="900">
                    <a:uFill>
                      <a:solidFill/>
                    </a:uFill>
                    <a:latin typeface="+mn-lt"/>
                    <a:ea typeface="+mn-ea"/>
                    <a:cs typeface="+mn-cs"/>
                    <a:sym typeface="Garamond"/>
                  </a:defRPr>
                </a:lvl1pPr>
              </a:lstStyle>
              <a:p>
                <a:pPr lvl="0">
                  <a:defRPr sz="1800">
                    <a:uFillTx/>
                  </a:defRPr>
                </a:pPr>
                <a:endParaRPr sz="900">
                  <a:uFill>
                    <a:solidFill/>
                  </a:uFill>
                </a:endParaRPr>
              </a:p>
            </p:txBody>
          </p:sp>
        </p:grpSp>
        <p:sp>
          <p:nvSpPr>
            <p:cNvPr id="78" name="Shape 78"/>
            <p:cNvSpPr/>
            <p:nvPr/>
          </p:nvSpPr>
          <p:spPr>
            <a:xfrm>
              <a:off x="3434766" y="518242"/>
              <a:ext cx="1782192" cy="259403"/>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10784"/>
                  </a:lnTo>
                  <a:lnTo>
                    <a:pt x="0" y="10784"/>
                  </a:lnTo>
                  <a:lnTo>
                    <a:pt x="0" y="21600"/>
                  </a:lnTo>
                </a:path>
              </a:pathLst>
            </a:custGeom>
            <a:noFill/>
            <a:ln w="12700" cap="flat">
              <a:solidFill>
                <a:srgbClr val="5F3B80"/>
              </a:solidFill>
              <a:prstDash val="solid"/>
              <a:round/>
            </a:ln>
            <a:effectLst/>
          </p:spPr>
          <p:txBody>
            <a:bodyPr wrap="square" lIns="0" tIns="0" rIns="0" bIns="0" numCol="1" anchor="ctr">
              <a:noAutofit/>
            </a:bodyPr>
            <a:lstStyle/>
            <a:p>
              <a:pPr lvl="0" defTabSz="914400">
                <a:defRPr sz="1800">
                  <a:uFill>
                    <a:solidFill/>
                  </a:uFill>
                  <a:latin typeface="+mn-lt"/>
                  <a:ea typeface="+mn-ea"/>
                  <a:cs typeface="+mn-cs"/>
                  <a:sym typeface="Garamond"/>
                </a:defRPr>
              </a:pPr>
              <a:endParaRPr/>
            </a:p>
          </p:txBody>
        </p:sp>
        <p:grpSp>
          <p:nvGrpSpPr>
            <p:cNvPr id="5" name="Group 81"/>
            <p:cNvGrpSpPr/>
            <p:nvPr/>
          </p:nvGrpSpPr>
          <p:grpSpPr>
            <a:xfrm>
              <a:off x="902438" y="1555373"/>
              <a:ext cx="1430623" cy="518459"/>
              <a:chOff x="-393706" y="0"/>
              <a:chExt cx="1430622" cy="518458"/>
            </a:xfrm>
          </p:grpSpPr>
          <p:sp>
            <p:nvSpPr>
              <p:cNvPr id="79" name="Shape 79"/>
              <p:cNvSpPr/>
              <p:nvPr/>
            </p:nvSpPr>
            <p:spPr>
              <a:xfrm>
                <a:off x="-393706" y="0"/>
                <a:ext cx="1428759" cy="518458"/>
              </a:xfrm>
              <a:prstGeom prst="rect">
                <a:avLst/>
              </a:prstGeom>
              <a:solidFill>
                <a:srgbClr val="AE0000"/>
              </a:solidFill>
              <a:ln w="12700" cap="flat">
                <a:noFill/>
                <a:miter lim="400000"/>
              </a:ln>
              <a:effectLst/>
            </p:spPr>
            <p:txBody>
              <a:bodyPr wrap="square" lIns="0" tIns="0" rIns="0" bIns="0" numCol="1" anchor="t">
                <a:noAutofit/>
              </a:bodyPr>
              <a:lstStyle/>
              <a:p>
                <a:pPr lvl="0" defTabSz="914400">
                  <a:defRPr sz="900">
                    <a:uFill>
                      <a:solidFill/>
                    </a:uFill>
                    <a:latin typeface="+mn-lt"/>
                    <a:ea typeface="+mn-ea"/>
                    <a:cs typeface="+mn-cs"/>
                    <a:sym typeface="Garamond"/>
                  </a:defRPr>
                </a:pPr>
                <a:endParaRPr/>
              </a:p>
            </p:txBody>
          </p:sp>
          <p:sp>
            <p:nvSpPr>
              <p:cNvPr id="80" name="Shape 80"/>
              <p:cNvSpPr/>
              <p:nvPr/>
            </p:nvSpPr>
            <p:spPr>
              <a:xfrm>
                <a:off x="-322268" y="0"/>
                <a:ext cx="1359184" cy="30464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t">
                <a:spAutoFit/>
              </a:bodyPr>
              <a:lstStyle>
                <a:lvl1pPr defTabSz="914400">
                  <a:defRPr sz="900">
                    <a:uFill>
                      <a:solidFill/>
                    </a:uFill>
                    <a:latin typeface="+mn-lt"/>
                    <a:ea typeface="+mn-ea"/>
                    <a:cs typeface="+mn-cs"/>
                    <a:sym typeface="Garamond"/>
                  </a:defRPr>
                </a:lvl1pPr>
              </a:lstStyle>
              <a:p>
                <a:pPr lvl="0">
                  <a:defRPr sz="1800">
                    <a:uFillTx/>
                  </a:defRPr>
                </a:pPr>
                <a:r>
                  <a:rPr sz="1800">
                    <a:uFill>
                      <a:solidFill/>
                    </a:uFill>
                  </a:rPr>
                  <a:t>Descriptive</a:t>
                </a:r>
              </a:p>
            </p:txBody>
          </p:sp>
        </p:grpSp>
        <p:sp>
          <p:nvSpPr>
            <p:cNvPr id="82" name="Shape 82"/>
            <p:cNvSpPr/>
            <p:nvPr/>
          </p:nvSpPr>
          <p:spPr>
            <a:xfrm>
              <a:off x="1814451" y="1296057"/>
              <a:ext cx="1620316" cy="259403"/>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10784"/>
                  </a:lnTo>
                  <a:lnTo>
                    <a:pt x="0" y="10784"/>
                  </a:lnTo>
                  <a:lnTo>
                    <a:pt x="0" y="21600"/>
                  </a:lnTo>
                </a:path>
              </a:pathLst>
            </a:custGeom>
            <a:noFill/>
            <a:ln w="12700" cap="flat">
              <a:solidFill>
                <a:srgbClr val="1A5579"/>
              </a:solidFill>
              <a:prstDash val="solid"/>
              <a:round/>
            </a:ln>
            <a:effectLst/>
          </p:spPr>
          <p:txBody>
            <a:bodyPr wrap="square" lIns="0" tIns="0" rIns="0" bIns="0" numCol="1" anchor="ctr">
              <a:noAutofit/>
            </a:bodyPr>
            <a:lstStyle/>
            <a:p>
              <a:pPr lvl="0" defTabSz="914400">
                <a:defRPr sz="1800">
                  <a:uFill>
                    <a:solidFill/>
                  </a:uFill>
                  <a:latin typeface="+mn-lt"/>
                  <a:ea typeface="+mn-ea"/>
                  <a:cs typeface="+mn-cs"/>
                  <a:sym typeface="Garamond"/>
                </a:defRPr>
              </a:pPr>
              <a:endParaRPr/>
            </a:p>
          </p:txBody>
        </p:sp>
        <p:grpSp>
          <p:nvGrpSpPr>
            <p:cNvPr id="6" name="Group 85"/>
            <p:cNvGrpSpPr/>
            <p:nvPr/>
          </p:nvGrpSpPr>
          <p:grpSpPr>
            <a:xfrm>
              <a:off x="0" y="2333059"/>
              <a:ext cx="1036917" cy="518459"/>
              <a:chOff x="0" y="0"/>
              <a:chExt cx="1036916" cy="518458"/>
            </a:xfrm>
          </p:grpSpPr>
          <p:sp>
            <p:nvSpPr>
              <p:cNvPr id="83" name="Shape 83"/>
              <p:cNvSpPr/>
              <p:nvPr/>
            </p:nvSpPr>
            <p:spPr>
              <a:xfrm>
                <a:off x="0" y="0"/>
                <a:ext cx="1036916" cy="518458"/>
              </a:xfrm>
              <a:prstGeom prst="rect">
                <a:avLst/>
              </a:prstGeom>
              <a:solidFill>
                <a:srgbClr val="C9E0EE"/>
              </a:solidFill>
              <a:ln w="12700" cap="flat">
                <a:noFill/>
                <a:miter lim="400000"/>
              </a:ln>
              <a:effectLst/>
            </p:spPr>
            <p:txBody>
              <a:bodyPr wrap="square" lIns="0" tIns="0" rIns="0" bIns="0" numCol="1" anchor="t">
                <a:noAutofit/>
              </a:bodyPr>
              <a:lstStyle/>
              <a:p>
                <a:pPr lvl="0" defTabSz="914400">
                  <a:defRPr sz="1600">
                    <a:uFill>
                      <a:solidFill/>
                    </a:uFill>
                    <a:latin typeface="+mn-lt"/>
                    <a:ea typeface="+mn-ea"/>
                    <a:cs typeface="+mn-cs"/>
                    <a:sym typeface="Garamond"/>
                  </a:defRPr>
                </a:pPr>
                <a:endParaRPr/>
              </a:p>
            </p:txBody>
          </p:sp>
          <p:sp>
            <p:nvSpPr>
              <p:cNvPr id="84" name="Shape 84"/>
              <p:cNvSpPr/>
              <p:nvPr/>
            </p:nvSpPr>
            <p:spPr>
              <a:xfrm>
                <a:off x="0" y="0"/>
                <a:ext cx="1036916" cy="25524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t">
                <a:spAutoFit/>
              </a:bodyPr>
              <a:lstStyle>
                <a:lvl1pPr defTabSz="914400">
                  <a:defRPr sz="1600">
                    <a:uFill>
                      <a:solidFill/>
                    </a:uFill>
                    <a:latin typeface="+mn-lt"/>
                    <a:ea typeface="+mn-ea"/>
                    <a:cs typeface="+mn-cs"/>
                    <a:sym typeface="Garamond"/>
                  </a:defRPr>
                </a:lvl1pPr>
              </a:lstStyle>
              <a:p>
                <a:pPr lvl="0">
                  <a:defRPr sz="1800">
                    <a:uFillTx/>
                  </a:defRPr>
                </a:pPr>
                <a:r>
                  <a:rPr sz="1400">
                    <a:uFill>
                      <a:solidFill/>
                    </a:uFill>
                  </a:rPr>
                  <a:t>ECOLOGICAL</a:t>
                </a:r>
              </a:p>
            </p:txBody>
          </p:sp>
        </p:grpSp>
        <p:sp>
          <p:nvSpPr>
            <p:cNvPr id="86" name="Shape 86"/>
            <p:cNvSpPr/>
            <p:nvPr/>
          </p:nvSpPr>
          <p:spPr>
            <a:xfrm>
              <a:off x="518277" y="2073872"/>
              <a:ext cx="1296175" cy="259012"/>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10800"/>
                  </a:lnTo>
                  <a:lnTo>
                    <a:pt x="0" y="10800"/>
                  </a:lnTo>
                  <a:lnTo>
                    <a:pt x="0" y="21600"/>
                  </a:lnTo>
                </a:path>
              </a:pathLst>
            </a:custGeom>
            <a:noFill/>
            <a:ln w="12700" cap="flat">
              <a:solidFill>
                <a:srgbClr val="A87C00"/>
              </a:solidFill>
              <a:prstDash val="solid"/>
              <a:round/>
            </a:ln>
            <a:effectLst/>
          </p:spPr>
          <p:txBody>
            <a:bodyPr wrap="square" lIns="0" tIns="0" rIns="0" bIns="0" numCol="1" anchor="ctr">
              <a:noAutofit/>
            </a:bodyPr>
            <a:lstStyle/>
            <a:p>
              <a:pPr lvl="0" defTabSz="914400">
                <a:defRPr sz="1800">
                  <a:uFill>
                    <a:solidFill/>
                  </a:uFill>
                  <a:latin typeface="+mn-lt"/>
                  <a:ea typeface="+mn-ea"/>
                  <a:cs typeface="+mn-cs"/>
                  <a:sym typeface="Garamond"/>
                </a:defRPr>
              </a:pPr>
              <a:endParaRPr/>
            </a:p>
          </p:txBody>
        </p:sp>
        <p:grpSp>
          <p:nvGrpSpPr>
            <p:cNvPr id="7" name="Group 89"/>
            <p:cNvGrpSpPr/>
            <p:nvPr/>
          </p:nvGrpSpPr>
          <p:grpSpPr>
            <a:xfrm>
              <a:off x="1296144" y="2333059"/>
              <a:ext cx="1036917" cy="601052"/>
              <a:chOff x="0" y="0"/>
              <a:chExt cx="1036916" cy="601051"/>
            </a:xfrm>
          </p:grpSpPr>
          <p:sp>
            <p:nvSpPr>
              <p:cNvPr id="87" name="Shape 87"/>
              <p:cNvSpPr/>
              <p:nvPr/>
            </p:nvSpPr>
            <p:spPr>
              <a:xfrm>
                <a:off x="0" y="0"/>
                <a:ext cx="1036916" cy="518458"/>
              </a:xfrm>
              <a:prstGeom prst="rect">
                <a:avLst/>
              </a:prstGeom>
              <a:solidFill>
                <a:srgbClr val="FAEBC1"/>
              </a:solidFill>
              <a:ln w="12700" cap="flat">
                <a:noFill/>
                <a:miter lim="400000"/>
              </a:ln>
              <a:effectLst/>
            </p:spPr>
            <p:txBody>
              <a:bodyPr wrap="square" lIns="0" tIns="0" rIns="0" bIns="0" numCol="1" anchor="t">
                <a:noAutofit/>
              </a:bodyPr>
              <a:lstStyle/>
              <a:p>
                <a:pPr lvl="0" defTabSz="914400">
                  <a:defRPr sz="1600">
                    <a:uFill>
                      <a:solidFill/>
                    </a:uFill>
                    <a:latin typeface="+mn-lt"/>
                    <a:ea typeface="+mn-ea"/>
                    <a:cs typeface="+mn-cs"/>
                    <a:sym typeface="Garamond"/>
                  </a:defRPr>
                </a:pPr>
                <a:endParaRPr/>
              </a:p>
            </p:txBody>
          </p:sp>
          <p:sp>
            <p:nvSpPr>
              <p:cNvPr id="88" name="Shape 88"/>
              <p:cNvSpPr/>
              <p:nvPr/>
            </p:nvSpPr>
            <p:spPr>
              <a:xfrm>
                <a:off x="0" y="1"/>
                <a:ext cx="1036916" cy="60105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t">
                <a:spAutoFit/>
              </a:bodyPr>
              <a:lstStyle>
                <a:lvl1pPr defTabSz="914400">
                  <a:defRPr sz="1600">
                    <a:uFill>
                      <a:solidFill/>
                    </a:uFill>
                    <a:latin typeface="+mn-lt"/>
                    <a:ea typeface="+mn-ea"/>
                    <a:cs typeface="+mn-cs"/>
                    <a:sym typeface="Garamond"/>
                  </a:defRPr>
                </a:lvl1pPr>
              </a:lstStyle>
              <a:p>
                <a:pPr lvl="0">
                  <a:defRPr sz="1800">
                    <a:uFillTx/>
                  </a:defRPr>
                </a:pPr>
                <a:r>
                  <a:rPr sz="1400">
                    <a:uFill>
                      <a:solidFill/>
                    </a:uFill>
                  </a:rPr>
                  <a:t>CASE REPORT/CASE SERIES</a:t>
                </a:r>
              </a:p>
            </p:txBody>
          </p:sp>
        </p:grpSp>
        <p:sp>
          <p:nvSpPr>
            <p:cNvPr id="90" name="Shape 90"/>
            <p:cNvSpPr/>
            <p:nvPr/>
          </p:nvSpPr>
          <p:spPr>
            <a:xfrm>
              <a:off x="1814451" y="2073872"/>
              <a:ext cx="1" cy="259012"/>
            </a:xfrm>
            <a:custGeom>
              <a:avLst/>
              <a:gdLst/>
              <a:ahLst/>
              <a:cxnLst>
                <a:cxn ang="0">
                  <a:pos x="wd2" y="hd2"/>
                </a:cxn>
                <a:cxn ang="5400000">
                  <a:pos x="wd2" y="hd2"/>
                </a:cxn>
                <a:cxn ang="10800000">
                  <a:pos x="wd2" y="hd2"/>
                </a:cxn>
                <a:cxn ang="16200000">
                  <a:pos x="wd2" y="hd2"/>
                </a:cxn>
              </a:cxnLst>
              <a:rect l="0" t="0" r="r" b="b"/>
              <a:pathLst>
                <a:path h="21600" extrusionOk="0">
                  <a:moveTo>
                    <a:pt x="0" y="0"/>
                  </a:moveTo>
                  <a:lnTo>
                    <a:pt x="0" y="10800"/>
                  </a:lnTo>
                  <a:lnTo>
                    <a:pt x="0" y="10800"/>
                  </a:lnTo>
                  <a:lnTo>
                    <a:pt x="0" y="21600"/>
                  </a:lnTo>
                </a:path>
              </a:pathLst>
            </a:custGeom>
            <a:noFill/>
            <a:ln w="12700" cap="flat">
              <a:solidFill>
                <a:srgbClr val="A87C00"/>
              </a:solidFill>
              <a:prstDash val="solid"/>
              <a:round/>
            </a:ln>
            <a:effectLst/>
          </p:spPr>
          <p:txBody>
            <a:bodyPr wrap="square" lIns="0" tIns="0" rIns="0" bIns="0" numCol="1" anchor="ctr">
              <a:noAutofit/>
            </a:bodyPr>
            <a:lstStyle/>
            <a:p>
              <a:pPr lvl="0" defTabSz="914400">
                <a:defRPr sz="1800">
                  <a:uFill>
                    <a:solidFill/>
                  </a:uFill>
                  <a:latin typeface="+mn-lt"/>
                  <a:ea typeface="+mn-ea"/>
                  <a:cs typeface="+mn-cs"/>
                  <a:sym typeface="Garamond"/>
                </a:defRPr>
              </a:pPr>
              <a:endParaRPr/>
            </a:p>
          </p:txBody>
        </p:sp>
        <p:grpSp>
          <p:nvGrpSpPr>
            <p:cNvPr id="8" name="Group 93"/>
            <p:cNvGrpSpPr/>
            <p:nvPr/>
          </p:nvGrpSpPr>
          <p:grpSpPr>
            <a:xfrm>
              <a:off x="2545927" y="2333059"/>
              <a:ext cx="1238558" cy="526949"/>
              <a:chOff x="-46361" y="0"/>
              <a:chExt cx="1238557" cy="526948"/>
            </a:xfrm>
          </p:grpSpPr>
          <p:sp>
            <p:nvSpPr>
              <p:cNvPr id="91" name="Shape 91"/>
              <p:cNvSpPr/>
              <p:nvPr/>
            </p:nvSpPr>
            <p:spPr>
              <a:xfrm>
                <a:off x="0" y="0"/>
                <a:ext cx="1036916" cy="518458"/>
              </a:xfrm>
              <a:prstGeom prst="rect">
                <a:avLst/>
              </a:prstGeom>
              <a:solidFill>
                <a:srgbClr val="D2D2ED"/>
              </a:solidFill>
              <a:ln w="12700" cap="flat">
                <a:noFill/>
                <a:miter lim="400000"/>
              </a:ln>
              <a:effectLst/>
            </p:spPr>
            <p:txBody>
              <a:bodyPr wrap="square" lIns="0" tIns="0" rIns="0" bIns="0" numCol="1" anchor="t">
                <a:noAutofit/>
              </a:bodyPr>
              <a:lstStyle/>
              <a:p>
                <a:pPr lvl="0" defTabSz="914400">
                  <a:defRPr sz="1600">
                    <a:uFill>
                      <a:solidFill/>
                    </a:uFill>
                    <a:latin typeface="+mn-lt"/>
                    <a:ea typeface="+mn-ea"/>
                    <a:cs typeface="+mn-cs"/>
                    <a:sym typeface="Garamond"/>
                  </a:defRPr>
                </a:pPr>
                <a:endParaRPr/>
              </a:p>
            </p:txBody>
          </p:sp>
          <p:sp>
            <p:nvSpPr>
              <p:cNvPr id="92" name="Shape 92"/>
              <p:cNvSpPr/>
              <p:nvPr/>
            </p:nvSpPr>
            <p:spPr>
              <a:xfrm>
                <a:off x="-46361" y="1"/>
                <a:ext cx="1238557" cy="526947"/>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t">
                <a:spAutoFit/>
              </a:bodyPr>
              <a:lstStyle>
                <a:lvl1pPr defTabSz="914400">
                  <a:defRPr sz="1600">
                    <a:uFill>
                      <a:solidFill/>
                    </a:uFill>
                    <a:latin typeface="+mn-lt"/>
                    <a:ea typeface="+mn-ea"/>
                    <a:cs typeface="+mn-cs"/>
                    <a:sym typeface="Garamond"/>
                  </a:defRPr>
                </a:lvl1pPr>
              </a:lstStyle>
              <a:p>
                <a:pPr lvl="0">
                  <a:defRPr sz="1800">
                    <a:uFillTx/>
                  </a:defRPr>
                </a:pPr>
                <a:r>
                  <a:rPr>
                    <a:uFill>
                      <a:solidFill/>
                    </a:uFill>
                  </a:rPr>
                  <a:t>CROSS-SECTIONAL</a:t>
                </a:r>
                <a:r>
                  <a:rPr sz="1200">
                    <a:uFill>
                      <a:solidFill/>
                    </a:uFill>
                  </a:rPr>
                  <a:t> </a:t>
                </a:r>
              </a:p>
            </p:txBody>
          </p:sp>
        </p:grpSp>
        <p:sp>
          <p:nvSpPr>
            <p:cNvPr id="94" name="Shape 94"/>
            <p:cNvSpPr/>
            <p:nvPr/>
          </p:nvSpPr>
          <p:spPr>
            <a:xfrm>
              <a:off x="1814451" y="2073872"/>
              <a:ext cx="1296175" cy="25901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10800"/>
                  </a:lnTo>
                  <a:lnTo>
                    <a:pt x="21600" y="10800"/>
                  </a:lnTo>
                  <a:lnTo>
                    <a:pt x="21600" y="21600"/>
                  </a:lnTo>
                </a:path>
              </a:pathLst>
            </a:custGeom>
            <a:noFill/>
            <a:ln w="12700" cap="flat">
              <a:solidFill>
                <a:srgbClr val="A87C00"/>
              </a:solidFill>
              <a:prstDash val="solid"/>
              <a:round/>
            </a:ln>
            <a:effectLst/>
          </p:spPr>
          <p:txBody>
            <a:bodyPr wrap="square" lIns="0" tIns="0" rIns="0" bIns="0" numCol="1" anchor="ctr">
              <a:noAutofit/>
            </a:bodyPr>
            <a:lstStyle/>
            <a:p>
              <a:pPr lvl="0" defTabSz="914400">
                <a:defRPr sz="1800">
                  <a:uFill>
                    <a:solidFill/>
                  </a:uFill>
                  <a:latin typeface="+mn-lt"/>
                  <a:ea typeface="+mn-ea"/>
                  <a:cs typeface="+mn-cs"/>
                  <a:sym typeface="Garamond"/>
                </a:defRPr>
              </a:pPr>
              <a:endParaRPr/>
            </a:p>
          </p:txBody>
        </p:sp>
        <p:grpSp>
          <p:nvGrpSpPr>
            <p:cNvPr id="9" name="Group 97"/>
            <p:cNvGrpSpPr/>
            <p:nvPr/>
          </p:nvGrpSpPr>
          <p:grpSpPr>
            <a:xfrm>
              <a:off x="3974270" y="1547984"/>
              <a:ext cx="1285885" cy="518458"/>
              <a:chOff x="-562233" y="-7389"/>
              <a:chExt cx="1285883" cy="518458"/>
            </a:xfrm>
          </p:grpSpPr>
          <p:sp>
            <p:nvSpPr>
              <p:cNvPr id="95" name="Shape 95"/>
              <p:cNvSpPr/>
              <p:nvPr/>
            </p:nvSpPr>
            <p:spPr>
              <a:xfrm>
                <a:off x="-562233" y="-7389"/>
                <a:ext cx="1285883" cy="518458"/>
              </a:xfrm>
              <a:prstGeom prst="rect">
                <a:avLst/>
              </a:prstGeom>
              <a:solidFill>
                <a:srgbClr val="A47C0C"/>
              </a:solidFill>
              <a:ln w="12700" cap="flat">
                <a:noFill/>
                <a:miter lim="400000"/>
              </a:ln>
              <a:effectLst/>
            </p:spPr>
            <p:txBody>
              <a:bodyPr wrap="square" lIns="0" tIns="0" rIns="0" bIns="0" numCol="1" anchor="t">
                <a:noAutofit/>
              </a:bodyPr>
              <a:lstStyle/>
              <a:p>
                <a:pPr lvl="0" defTabSz="914400">
                  <a:defRPr sz="900">
                    <a:uFill>
                      <a:solidFill/>
                    </a:uFill>
                    <a:latin typeface="+mn-lt"/>
                    <a:ea typeface="+mn-ea"/>
                    <a:cs typeface="+mn-cs"/>
                    <a:sym typeface="Garamond"/>
                  </a:defRPr>
                </a:pPr>
                <a:endParaRPr/>
              </a:p>
            </p:txBody>
          </p:sp>
          <p:sp>
            <p:nvSpPr>
              <p:cNvPr id="96" name="Shape 96"/>
              <p:cNvSpPr/>
              <p:nvPr/>
            </p:nvSpPr>
            <p:spPr>
              <a:xfrm>
                <a:off x="-562232" y="49944"/>
                <a:ext cx="1179791" cy="329343"/>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t">
                <a:spAutoFit/>
              </a:bodyPr>
              <a:lstStyle>
                <a:lvl1pPr defTabSz="914400">
                  <a:defRPr sz="900">
                    <a:uFill>
                      <a:solidFill/>
                    </a:uFill>
                    <a:latin typeface="+mn-lt"/>
                    <a:ea typeface="+mn-ea"/>
                    <a:cs typeface="+mn-cs"/>
                    <a:sym typeface="Garamond"/>
                  </a:defRPr>
                </a:lvl1pPr>
              </a:lstStyle>
              <a:p>
                <a:pPr lvl="0">
                  <a:defRPr sz="1800">
                    <a:uFillTx/>
                  </a:defRPr>
                </a:pPr>
                <a:r>
                  <a:rPr lang="en-GB" sz="2000" dirty="0" smtClean="0">
                    <a:uFill>
                      <a:solidFill/>
                    </a:uFill>
                  </a:rPr>
                  <a:t>Analytical</a:t>
                </a:r>
                <a:endParaRPr sz="2000">
                  <a:uFill>
                    <a:solidFill/>
                  </a:uFill>
                </a:endParaRPr>
              </a:p>
            </p:txBody>
          </p:sp>
        </p:grpSp>
        <p:sp>
          <p:nvSpPr>
            <p:cNvPr id="98" name="Shape 98"/>
            <p:cNvSpPr/>
            <p:nvPr/>
          </p:nvSpPr>
          <p:spPr>
            <a:xfrm>
              <a:off x="3434766" y="1296057"/>
              <a:ext cx="1620316" cy="259403"/>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10784"/>
                  </a:lnTo>
                  <a:lnTo>
                    <a:pt x="21600" y="10784"/>
                  </a:lnTo>
                  <a:lnTo>
                    <a:pt x="21600" y="21600"/>
                  </a:lnTo>
                </a:path>
              </a:pathLst>
            </a:custGeom>
            <a:noFill/>
            <a:ln w="12700" cap="flat">
              <a:solidFill>
                <a:srgbClr val="1A5579"/>
              </a:solidFill>
              <a:prstDash val="solid"/>
              <a:round/>
            </a:ln>
            <a:effectLst/>
          </p:spPr>
          <p:txBody>
            <a:bodyPr wrap="square" lIns="0" tIns="0" rIns="0" bIns="0" numCol="1" anchor="ctr">
              <a:noAutofit/>
            </a:bodyPr>
            <a:lstStyle/>
            <a:p>
              <a:pPr lvl="0" defTabSz="914400">
                <a:defRPr sz="1800">
                  <a:uFill>
                    <a:solidFill/>
                  </a:uFill>
                  <a:latin typeface="+mn-lt"/>
                  <a:ea typeface="+mn-ea"/>
                  <a:cs typeface="+mn-cs"/>
                  <a:sym typeface="Garamond"/>
                </a:defRPr>
              </a:pPr>
              <a:endParaRPr/>
            </a:p>
          </p:txBody>
        </p:sp>
        <p:grpSp>
          <p:nvGrpSpPr>
            <p:cNvPr id="10" name="Group 101"/>
            <p:cNvGrpSpPr/>
            <p:nvPr/>
          </p:nvGrpSpPr>
          <p:grpSpPr>
            <a:xfrm>
              <a:off x="3888432" y="2333059"/>
              <a:ext cx="1036917" cy="533479"/>
              <a:chOff x="0" y="0"/>
              <a:chExt cx="1036916" cy="533478"/>
            </a:xfrm>
          </p:grpSpPr>
          <p:sp>
            <p:nvSpPr>
              <p:cNvPr id="99" name="Shape 99"/>
              <p:cNvSpPr/>
              <p:nvPr/>
            </p:nvSpPr>
            <p:spPr>
              <a:xfrm>
                <a:off x="0" y="0"/>
                <a:ext cx="1036916" cy="518458"/>
              </a:xfrm>
              <a:prstGeom prst="rect">
                <a:avLst/>
              </a:prstGeom>
              <a:solidFill>
                <a:srgbClr val="FFAEDA"/>
              </a:solidFill>
              <a:ln w="12700" cap="flat">
                <a:noFill/>
                <a:miter lim="400000"/>
              </a:ln>
              <a:effectLst/>
            </p:spPr>
            <p:txBody>
              <a:bodyPr wrap="square" lIns="0" tIns="0" rIns="0" bIns="0" numCol="1" anchor="t">
                <a:noAutofit/>
              </a:bodyPr>
              <a:lstStyle/>
              <a:p>
                <a:pPr lvl="0" defTabSz="914400">
                  <a:defRPr sz="1800">
                    <a:uFill>
                      <a:solidFill/>
                    </a:uFill>
                    <a:latin typeface="+mn-lt"/>
                    <a:ea typeface="+mn-ea"/>
                    <a:cs typeface="+mn-cs"/>
                    <a:sym typeface="Garamond"/>
                  </a:defRPr>
                </a:pPr>
                <a:endParaRPr/>
              </a:p>
            </p:txBody>
          </p:sp>
          <p:sp>
            <p:nvSpPr>
              <p:cNvPr id="100" name="Shape 100"/>
              <p:cNvSpPr/>
              <p:nvPr/>
            </p:nvSpPr>
            <p:spPr>
              <a:xfrm>
                <a:off x="0" y="0"/>
                <a:ext cx="1036916" cy="533478"/>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t">
                <a:spAutoFit/>
              </a:bodyPr>
              <a:lstStyle>
                <a:lvl1pPr defTabSz="914400">
                  <a:defRPr sz="1800">
                    <a:uFill>
                      <a:solidFill/>
                    </a:uFill>
                    <a:latin typeface="+mn-lt"/>
                    <a:ea typeface="+mn-ea"/>
                    <a:cs typeface="+mn-cs"/>
                    <a:sym typeface="Garamond"/>
                  </a:defRPr>
                </a:lvl1pPr>
              </a:lstStyle>
              <a:p>
                <a:pPr lvl="0">
                  <a:defRPr>
                    <a:uFillTx/>
                  </a:defRPr>
                </a:pPr>
                <a:r>
                  <a:rPr>
                    <a:uFill>
                      <a:solidFill/>
                    </a:uFill>
                  </a:rPr>
                  <a:t>CASE CONTROL</a:t>
                </a:r>
              </a:p>
            </p:txBody>
          </p:sp>
        </p:grpSp>
        <p:sp>
          <p:nvSpPr>
            <p:cNvPr id="102" name="Shape 102"/>
            <p:cNvSpPr/>
            <p:nvPr/>
          </p:nvSpPr>
          <p:spPr>
            <a:xfrm>
              <a:off x="4407189" y="2073872"/>
              <a:ext cx="647893" cy="259012"/>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10800"/>
                  </a:lnTo>
                  <a:lnTo>
                    <a:pt x="0" y="10800"/>
                  </a:lnTo>
                  <a:lnTo>
                    <a:pt x="0" y="21600"/>
                  </a:lnTo>
                </a:path>
              </a:pathLst>
            </a:custGeom>
            <a:noFill/>
            <a:ln w="12700" cap="flat">
              <a:solidFill>
                <a:srgbClr val="A87C00"/>
              </a:solidFill>
              <a:prstDash val="solid"/>
              <a:round/>
            </a:ln>
            <a:effectLst/>
          </p:spPr>
          <p:txBody>
            <a:bodyPr wrap="square" lIns="0" tIns="0" rIns="0" bIns="0" numCol="1" anchor="ctr">
              <a:noAutofit/>
            </a:bodyPr>
            <a:lstStyle/>
            <a:p>
              <a:pPr lvl="0" defTabSz="914400">
                <a:defRPr sz="1800">
                  <a:uFill>
                    <a:solidFill/>
                  </a:uFill>
                  <a:latin typeface="+mn-lt"/>
                  <a:ea typeface="+mn-ea"/>
                  <a:cs typeface="+mn-cs"/>
                  <a:sym typeface="Garamond"/>
                </a:defRPr>
              </a:pPr>
              <a:endParaRPr/>
            </a:p>
          </p:txBody>
        </p:sp>
        <p:grpSp>
          <p:nvGrpSpPr>
            <p:cNvPr id="11" name="Group 105"/>
            <p:cNvGrpSpPr/>
            <p:nvPr/>
          </p:nvGrpSpPr>
          <p:grpSpPr>
            <a:xfrm>
              <a:off x="5184576" y="2333059"/>
              <a:ext cx="1036917" cy="518459"/>
              <a:chOff x="0" y="0"/>
              <a:chExt cx="1036916" cy="518458"/>
            </a:xfrm>
          </p:grpSpPr>
          <p:sp>
            <p:nvSpPr>
              <p:cNvPr id="103" name="Shape 103"/>
              <p:cNvSpPr/>
              <p:nvPr/>
            </p:nvSpPr>
            <p:spPr>
              <a:xfrm>
                <a:off x="0" y="0"/>
                <a:ext cx="1036916" cy="518458"/>
              </a:xfrm>
              <a:prstGeom prst="rect">
                <a:avLst/>
              </a:prstGeom>
              <a:solidFill>
                <a:srgbClr val="8A9CDB"/>
              </a:solidFill>
              <a:ln w="12700" cap="flat">
                <a:noFill/>
                <a:miter lim="400000"/>
              </a:ln>
              <a:effectLst/>
            </p:spPr>
            <p:txBody>
              <a:bodyPr wrap="square" lIns="0" tIns="0" rIns="0" bIns="0" numCol="1" anchor="t">
                <a:noAutofit/>
              </a:bodyPr>
              <a:lstStyle/>
              <a:p>
                <a:pPr lvl="0" defTabSz="914400">
                  <a:defRPr sz="1800">
                    <a:uFill>
                      <a:solidFill/>
                    </a:uFill>
                    <a:latin typeface="+mn-lt"/>
                    <a:ea typeface="+mn-ea"/>
                    <a:cs typeface="+mn-cs"/>
                    <a:sym typeface="Garamond"/>
                  </a:defRPr>
                </a:pPr>
                <a:endParaRPr/>
              </a:p>
            </p:txBody>
          </p:sp>
          <p:sp>
            <p:nvSpPr>
              <p:cNvPr id="104" name="Shape 104"/>
              <p:cNvSpPr/>
              <p:nvPr/>
            </p:nvSpPr>
            <p:spPr>
              <a:xfrm>
                <a:off x="0" y="0"/>
                <a:ext cx="1036916" cy="30464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t">
                <a:spAutoFit/>
              </a:bodyPr>
              <a:lstStyle>
                <a:lvl1pPr defTabSz="914400">
                  <a:defRPr sz="1800">
                    <a:uFill>
                      <a:solidFill/>
                    </a:uFill>
                    <a:latin typeface="+mn-lt"/>
                    <a:ea typeface="+mn-ea"/>
                    <a:cs typeface="+mn-cs"/>
                    <a:sym typeface="Garamond"/>
                  </a:defRPr>
                </a:lvl1pPr>
              </a:lstStyle>
              <a:p>
                <a:pPr lvl="0">
                  <a:defRPr>
                    <a:uFillTx/>
                  </a:defRPr>
                </a:pPr>
                <a:r>
                  <a:rPr>
                    <a:uFill>
                      <a:solidFill/>
                    </a:uFill>
                  </a:rPr>
                  <a:t>COHORT</a:t>
                </a:r>
              </a:p>
            </p:txBody>
          </p:sp>
        </p:grpSp>
        <p:sp>
          <p:nvSpPr>
            <p:cNvPr id="106" name="Shape 106"/>
            <p:cNvSpPr/>
            <p:nvPr/>
          </p:nvSpPr>
          <p:spPr>
            <a:xfrm>
              <a:off x="5055081" y="2073872"/>
              <a:ext cx="647893" cy="25901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10800"/>
                  </a:lnTo>
                  <a:lnTo>
                    <a:pt x="21600" y="10800"/>
                  </a:lnTo>
                  <a:lnTo>
                    <a:pt x="21600" y="21600"/>
                  </a:lnTo>
                </a:path>
              </a:pathLst>
            </a:custGeom>
            <a:noFill/>
            <a:ln w="12700" cap="flat">
              <a:solidFill>
                <a:srgbClr val="A87C00"/>
              </a:solidFill>
              <a:prstDash val="solid"/>
              <a:round/>
            </a:ln>
            <a:effectLst/>
          </p:spPr>
          <p:txBody>
            <a:bodyPr wrap="square" lIns="0" tIns="0" rIns="0" bIns="0" numCol="1" anchor="ctr">
              <a:noAutofit/>
            </a:bodyPr>
            <a:lstStyle/>
            <a:p>
              <a:pPr lvl="0" defTabSz="914400">
                <a:defRPr sz="1800">
                  <a:uFill>
                    <a:solidFill/>
                  </a:uFill>
                  <a:latin typeface="+mn-lt"/>
                  <a:ea typeface="+mn-ea"/>
                  <a:cs typeface="+mn-cs"/>
                  <a:sym typeface="Garamond"/>
                </a:defRPr>
              </a:pPr>
              <a:endParaRPr/>
            </a:p>
          </p:txBody>
        </p:sp>
        <p:grpSp>
          <p:nvGrpSpPr>
            <p:cNvPr id="12" name="Group 109"/>
            <p:cNvGrpSpPr/>
            <p:nvPr/>
          </p:nvGrpSpPr>
          <p:grpSpPr>
            <a:xfrm>
              <a:off x="5711133" y="777686"/>
              <a:ext cx="2192227" cy="518459"/>
              <a:chOff x="-769585" y="0"/>
              <a:chExt cx="2192225" cy="518458"/>
            </a:xfrm>
          </p:grpSpPr>
          <p:sp>
            <p:nvSpPr>
              <p:cNvPr id="107" name="Shape 107"/>
              <p:cNvSpPr/>
              <p:nvPr/>
            </p:nvSpPr>
            <p:spPr>
              <a:xfrm>
                <a:off x="-769585" y="1"/>
                <a:ext cx="1926645" cy="518457"/>
              </a:xfrm>
              <a:prstGeom prst="rect">
                <a:avLst/>
              </a:prstGeom>
              <a:solidFill>
                <a:srgbClr val="F1C444"/>
              </a:solidFill>
              <a:ln w="12700" cap="flat">
                <a:noFill/>
                <a:miter lim="400000"/>
              </a:ln>
              <a:effectLst/>
            </p:spPr>
            <p:txBody>
              <a:bodyPr wrap="square" lIns="0" tIns="0" rIns="0" bIns="0" numCol="1" anchor="t">
                <a:noAutofit/>
              </a:bodyPr>
              <a:lstStyle/>
              <a:p>
                <a:pPr lvl="0" defTabSz="914400">
                  <a:defRPr sz="900">
                    <a:uFill>
                      <a:solidFill/>
                    </a:uFill>
                    <a:latin typeface="+mn-lt"/>
                    <a:ea typeface="+mn-ea"/>
                    <a:cs typeface="+mn-cs"/>
                    <a:sym typeface="Garamond"/>
                  </a:defRPr>
                </a:pPr>
                <a:endParaRPr/>
              </a:p>
            </p:txBody>
          </p:sp>
          <p:sp>
            <p:nvSpPr>
              <p:cNvPr id="108" name="Shape 108"/>
              <p:cNvSpPr/>
              <p:nvPr/>
            </p:nvSpPr>
            <p:spPr>
              <a:xfrm>
                <a:off x="-577621" y="0"/>
                <a:ext cx="2000261" cy="329342"/>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t">
                <a:spAutoFit/>
              </a:bodyPr>
              <a:lstStyle>
                <a:lvl1pPr defTabSz="914400">
                  <a:defRPr sz="900">
                    <a:uFill>
                      <a:solidFill/>
                    </a:uFill>
                    <a:latin typeface="+mn-lt"/>
                    <a:ea typeface="+mn-ea"/>
                    <a:cs typeface="+mn-cs"/>
                    <a:sym typeface="Garamond"/>
                  </a:defRPr>
                </a:lvl1pPr>
              </a:lstStyle>
              <a:p>
                <a:pPr lvl="0">
                  <a:defRPr sz="1800">
                    <a:uFillTx/>
                  </a:defRPr>
                </a:pPr>
                <a:r>
                  <a:rPr sz="2000">
                    <a:uFill>
                      <a:solidFill/>
                    </a:uFill>
                  </a:rPr>
                  <a:t>Experimental</a:t>
                </a:r>
              </a:p>
            </p:txBody>
          </p:sp>
        </p:grpSp>
        <p:sp>
          <p:nvSpPr>
            <p:cNvPr id="110" name="Shape 110"/>
            <p:cNvSpPr/>
            <p:nvPr/>
          </p:nvSpPr>
          <p:spPr>
            <a:xfrm>
              <a:off x="5216957" y="518242"/>
              <a:ext cx="1782191" cy="259403"/>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10784"/>
                  </a:lnTo>
                  <a:lnTo>
                    <a:pt x="21600" y="10784"/>
                  </a:lnTo>
                  <a:lnTo>
                    <a:pt x="21600" y="21600"/>
                  </a:lnTo>
                </a:path>
              </a:pathLst>
            </a:custGeom>
            <a:noFill/>
            <a:ln w="12700" cap="flat">
              <a:solidFill>
                <a:srgbClr val="5F3B80"/>
              </a:solidFill>
              <a:prstDash val="solid"/>
              <a:round/>
            </a:ln>
            <a:effectLst/>
          </p:spPr>
          <p:txBody>
            <a:bodyPr wrap="square" lIns="0" tIns="0" rIns="0" bIns="0" numCol="1" anchor="ctr">
              <a:noAutofit/>
            </a:bodyPr>
            <a:lstStyle/>
            <a:p>
              <a:pPr lvl="0" defTabSz="914400">
                <a:defRPr sz="1800">
                  <a:uFill>
                    <a:solidFill/>
                  </a:uFill>
                  <a:latin typeface="+mn-lt"/>
                  <a:ea typeface="+mn-ea"/>
                  <a:cs typeface="+mn-cs"/>
                  <a:sym typeface="Garamond"/>
                </a:defRPr>
              </a:pPr>
              <a:endParaRPr/>
            </a:p>
          </p:txBody>
        </p:sp>
        <p:grpSp>
          <p:nvGrpSpPr>
            <p:cNvPr id="13" name="Group 113"/>
            <p:cNvGrpSpPr/>
            <p:nvPr/>
          </p:nvGrpSpPr>
          <p:grpSpPr>
            <a:xfrm>
              <a:off x="5617346" y="1555373"/>
              <a:ext cx="1252220" cy="518459"/>
              <a:chOff x="-215302" y="0"/>
              <a:chExt cx="1252219" cy="518458"/>
            </a:xfrm>
          </p:grpSpPr>
          <p:sp>
            <p:nvSpPr>
              <p:cNvPr id="111" name="Shape 111"/>
              <p:cNvSpPr/>
              <p:nvPr/>
            </p:nvSpPr>
            <p:spPr>
              <a:xfrm>
                <a:off x="-215302" y="0"/>
                <a:ext cx="1252219" cy="518458"/>
              </a:xfrm>
              <a:prstGeom prst="rect">
                <a:avLst/>
              </a:prstGeom>
              <a:solidFill>
                <a:srgbClr val="A285BD"/>
              </a:solidFill>
              <a:ln w="12700" cap="flat">
                <a:noFill/>
                <a:miter lim="400000"/>
              </a:ln>
              <a:effectLst/>
            </p:spPr>
            <p:txBody>
              <a:bodyPr wrap="square" lIns="0" tIns="0" rIns="0" bIns="0" numCol="1" anchor="t">
                <a:noAutofit/>
              </a:bodyPr>
              <a:lstStyle/>
              <a:p>
                <a:pPr lvl="0" defTabSz="914400">
                  <a:defRPr sz="900">
                    <a:uFill>
                      <a:solidFill/>
                    </a:uFill>
                    <a:latin typeface="+mn-lt"/>
                    <a:ea typeface="+mn-ea"/>
                    <a:cs typeface="+mn-cs"/>
                    <a:sym typeface="Garamond"/>
                  </a:defRPr>
                </a:pPr>
                <a:endParaRPr/>
              </a:p>
            </p:txBody>
          </p:sp>
          <p:sp>
            <p:nvSpPr>
              <p:cNvPr id="112" name="Shape 112"/>
              <p:cNvSpPr/>
              <p:nvPr/>
            </p:nvSpPr>
            <p:spPr>
              <a:xfrm>
                <a:off x="-988" y="0"/>
                <a:ext cx="1037905" cy="30464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t">
                <a:spAutoFit/>
              </a:bodyPr>
              <a:lstStyle>
                <a:lvl1pPr defTabSz="914400">
                  <a:defRPr sz="900">
                    <a:uFill>
                      <a:solidFill/>
                    </a:uFill>
                    <a:latin typeface="+mn-lt"/>
                    <a:ea typeface="+mn-ea"/>
                    <a:cs typeface="+mn-cs"/>
                    <a:sym typeface="Garamond"/>
                  </a:defRPr>
                </a:lvl1pPr>
              </a:lstStyle>
              <a:p>
                <a:pPr lvl="0">
                  <a:defRPr sz="1800">
                    <a:uFillTx/>
                  </a:defRPr>
                </a:pPr>
                <a:r>
                  <a:rPr sz="1800" smtClean="0">
                    <a:uFill>
                      <a:solidFill/>
                    </a:uFill>
                  </a:rPr>
                  <a:t>RCCT</a:t>
                </a:r>
                <a:endParaRPr sz="1800">
                  <a:uFill>
                    <a:solidFill/>
                  </a:uFill>
                </a:endParaRPr>
              </a:p>
            </p:txBody>
          </p:sp>
        </p:grpSp>
        <p:sp>
          <p:nvSpPr>
            <p:cNvPr id="114" name="Shape 114"/>
            <p:cNvSpPr/>
            <p:nvPr/>
          </p:nvSpPr>
          <p:spPr>
            <a:xfrm>
              <a:off x="6350866" y="1296057"/>
              <a:ext cx="648283" cy="259403"/>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10784"/>
                  </a:lnTo>
                  <a:lnTo>
                    <a:pt x="0" y="10784"/>
                  </a:lnTo>
                  <a:lnTo>
                    <a:pt x="0" y="21600"/>
                  </a:lnTo>
                </a:path>
              </a:pathLst>
            </a:custGeom>
            <a:noFill/>
            <a:ln w="12700" cap="flat">
              <a:solidFill>
                <a:srgbClr val="1A5579"/>
              </a:solidFill>
              <a:prstDash val="solid"/>
              <a:round/>
            </a:ln>
            <a:effectLst/>
          </p:spPr>
          <p:txBody>
            <a:bodyPr wrap="square" lIns="0" tIns="0" rIns="0" bIns="0" numCol="1" anchor="ctr">
              <a:noAutofit/>
            </a:bodyPr>
            <a:lstStyle/>
            <a:p>
              <a:pPr lvl="0" defTabSz="914400">
                <a:defRPr sz="1800">
                  <a:uFill>
                    <a:solidFill/>
                  </a:uFill>
                  <a:latin typeface="+mn-lt"/>
                  <a:ea typeface="+mn-ea"/>
                  <a:cs typeface="+mn-cs"/>
                  <a:sym typeface="Garamond"/>
                </a:defRPr>
              </a:pPr>
              <a:endParaRPr/>
            </a:p>
          </p:txBody>
        </p:sp>
        <p:grpSp>
          <p:nvGrpSpPr>
            <p:cNvPr id="14" name="Group 117"/>
            <p:cNvGrpSpPr/>
            <p:nvPr/>
          </p:nvGrpSpPr>
          <p:grpSpPr>
            <a:xfrm>
              <a:off x="6974666" y="1555373"/>
              <a:ext cx="1282393" cy="518459"/>
              <a:chOff x="-154126" y="0"/>
              <a:chExt cx="1282392" cy="518458"/>
            </a:xfrm>
          </p:grpSpPr>
          <p:sp>
            <p:nvSpPr>
              <p:cNvPr id="115" name="Shape 115"/>
              <p:cNvSpPr/>
              <p:nvPr/>
            </p:nvSpPr>
            <p:spPr>
              <a:xfrm>
                <a:off x="-154126" y="0"/>
                <a:ext cx="1191042" cy="518458"/>
              </a:xfrm>
              <a:prstGeom prst="rect">
                <a:avLst/>
              </a:prstGeom>
              <a:solidFill>
                <a:srgbClr val="FF0B91"/>
              </a:solidFill>
              <a:ln w="12700" cap="flat">
                <a:noFill/>
                <a:miter lim="400000"/>
              </a:ln>
              <a:effectLst/>
            </p:spPr>
            <p:txBody>
              <a:bodyPr wrap="square" lIns="0" tIns="0" rIns="0" bIns="0" numCol="1" anchor="t">
                <a:noAutofit/>
              </a:bodyPr>
              <a:lstStyle/>
              <a:p>
                <a:pPr lvl="0" defTabSz="914400">
                  <a:defRPr sz="900">
                    <a:uFill>
                      <a:solidFill/>
                    </a:uFill>
                    <a:latin typeface="+mn-lt"/>
                    <a:ea typeface="+mn-ea"/>
                    <a:cs typeface="+mn-cs"/>
                    <a:sym typeface="Garamond"/>
                  </a:defRPr>
                </a:pPr>
                <a:endParaRPr/>
              </a:p>
            </p:txBody>
          </p:sp>
          <p:sp>
            <p:nvSpPr>
              <p:cNvPr id="116" name="Shape 116"/>
              <p:cNvSpPr/>
              <p:nvPr/>
            </p:nvSpPr>
            <p:spPr>
              <a:xfrm>
                <a:off x="0" y="0"/>
                <a:ext cx="1128266" cy="30464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t">
                <a:spAutoFit/>
              </a:bodyPr>
              <a:lstStyle>
                <a:lvl1pPr defTabSz="914400">
                  <a:defRPr sz="900">
                    <a:uFill>
                      <a:solidFill/>
                    </a:uFill>
                    <a:latin typeface="+mn-lt"/>
                    <a:ea typeface="+mn-ea"/>
                    <a:cs typeface="+mn-cs"/>
                    <a:sym typeface="Garamond"/>
                  </a:defRPr>
                </a:lvl1pPr>
              </a:lstStyle>
              <a:p>
                <a:pPr lvl="0">
                  <a:defRPr sz="1800">
                    <a:uFillTx/>
                  </a:defRPr>
                </a:pPr>
                <a:r>
                  <a:rPr sz="1800" smtClean="0">
                    <a:uFill>
                      <a:solidFill/>
                    </a:uFill>
                  </a:rPr>
                  <a:t>RCFT</a:t>
                </a:r>
                <a:r>
                  <a:rPr lang="en-GB" sz="1800" dirty="0" smtClean="0">
                    <a:uFill>
                      <a:solidFill/>
                    </a:uFill>
                  </a:rPr>
                  <a:t>/RCCT</a:t>
                </a:r>
                <a:endParaRPr sz="1800">
                  <a:uFill>
                    <a:solidFill/>
                  </a:uFill>
                </a:endParaRPr>
              </a:p>
            </p:txBody>
          </p:sp>
        </p:grpSp>
        <p:sp>
          <p:nvSpPr>
            <p:cNvPr id="118" name="Shape 118"/>
            <p:cNvSpPr/>
            <p:nvPr/>
          </p:nvSpPr>
          <p:spPr>
            <a:xfrm>
              <a:off x="6999147" y="1296057"/>
              <a:ext cx="647893" cy="259403"/>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10784"/>
                  </a:lnTo>
                  <a:lnTo>
                    <a:pt x="21600" y="10784"/>
                  </a:lnTo>
                  <a:lnTo>
                    <a:pt x="21600" y="21600"/>
                  </a:lnTo>
                </a:path>
              </a:pathLst>
            </a:custGeom>
            <a:noFill/>
            <a:ln w="12700" cap="flat">
              <a:solidFill>
                <a:srgbClr val="1A5579"/>
              </a:solidFill>
              <a:prstDash val="solid"/>
              <a:round/>
            </a:ln>
            <a:effectLst/>
          </p:spPr>
          <p:txBody>
            <a:bodyPr wrap="square" lIns="0" tIns="0" rIns="0" bIns="0" numCol="1" anchor="ctr">
              <a:noAutofit/>
            </a:bodyPr>
            <a:lstStyle/>
            <a:p>
              <a:pPr lvl="0" defTabSz="914400">
                <a:defRPr sz="1800">
                  <a:uFill>
                    <a:solidFill/>
                  </a:uFill>
                  <a:latin typeface="+mn-lt"/>
                  <a:ea typeface="+mn-ea"/>
                  <a:cs typeface="+mn-cs"/>
                  <a:sym typeface="Garamond"/>
                </a:defRPr>
              </a:pPr>
              <a:endParaRPr/>
            </a:p>
          </p:txBody>
        </p:sp>
      </p:grpSp>
      <p:sp>
        <p:nvSpPr>
          <p:cNvPr id="120" name="Shape 120"/>
          <p:cNvSpPr/>
          <p:nvPr/>
        </p:nvSpPr>
        <p:spPr>
          <a:xfrm>
            <a:off x="5889279" y="6498874"/>
            <a:ext cx="2133601" cy="153888"/>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lvl1pPr algn="r" defTabSz="914400">
              <a:defRPr sz="1000" b="1">
                <a:solidFill>
                  <a:srgbClr val="404040">
                    <a:alpha val="40000"/>
                  </a:srgbClr>
                </a:solidFill>
                <a:uFill>
                  <a:solidFill>
                    <a:srgbClr val="404040">
                      <a:alpha val="40000"/>
                    </a:srgbClr>
                  </a:solidFill>
                </a:uFill>
                <a:latin typeface="Trebuchet MS"/>
                <a:ea typeface="Trebuchet MS"/>
                <a:cs typeface="Trebuchet MS"/>
                <a:sym typeface="Trebuchet MS"/>
              </a:defRPr>
            </a:lvl1pPr>
          </a:lstStyle>
          <a:p>
            <a:pPr lvl="0">
              <a:defRPr sz="1800" b="0">
                <a:solidFill>
                  <a:srgbClr val="000000"/>
                </a:solidFill>
                <a:uFillTx/>
              </a:defRPr>
            </a:pPr>
            <a:r>
              <a:rPr sz="1000" b="1" smtClean="0">
                <a:solidFill>
                  <a:srgbClr val="404040">
                    <a:alpha val="40000"/>
                  </a:srgbClr>
                </a:solidFill>
                <a:uFill>
                  <a:solidFill>
                    <a:srgbClr val="404040">
                      <a:alpha val="40000"/>
                    </a:srgbClr>
                  </a:solidFill>
                </a:uFill>
              </a:rPr>
              <a:t>4</a:t>
            </a:r>
            <a:endParaRPr sz="1000" b="1">
              <a:solidFill>
                <a:srgbClr val="404040">
                  <a:alpha val="40000"/>
                </a:srgbClr>
              </a:solidFill>
              <a:uFill>
                <a:solidFill>
                  <a:srgbClr val="404040">
                    <a:alpha val="40000"/>
                  </a:srgbClr>
                </a:solidFill>
              </a:uFill>
            </a:endParaRPr>
          </a:p>
        </p:txBody>
      </p:sp>
    </p:spTree>
  </p:cSld>
  <p:clrMapOvr>
    <a:masterClrMapping/>
  </p:clrMapOvr>
  <p:transition spd="med"/>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1104900" y="1603375"/>
            <a:ext cx="2606675" cy="638175"/>
          </a:xfrm>
          <a:prstGeom prst="rect">
            <a:avLst/>
          </a:prstGeom>
          <a:noFill/>
          <a:ln w="12700">
            <a:noFill/>
            <a:miter lim="800000"/>
            <a:headEnd/>
            <a:tailEnd/>
          </a:ln>
        </p:spPr>
        <p:txBody>
          <a:bodyPr wrap="none" lIns="90488" tIns="44450" rIns="90488" bIns="44450">
            <a:spAutoFit/>
          </a:bodyPr>
          <a:lstStyle/>
          <a:p>
            <a:r>
              <a:rPr lang="en-US" sz="3600" b="1" dirty="0"/>
              <a:t>Case Report</a:t>
            </a:r>
          </a:p>
        </p:txBody>
      </p:sp>
      <p:sp>
        <p:nvSpPr>
          <p:cNvPr id="24579" name="Rectangle 3"/>
          <p:cNvSpPr>
            <a:spLocks noChangeArrowheads="1"/>
          </p:cNvSpPr>
          <p:nvPr/>
        </p:nvSpPr>
        <p:spPr bwMode="auto">
          <a:xfrm>
            <a:off x="1127125" y="3124200"/>
            <a:ext cx="2403475" cy="638175"/>
          </a:xfrm>
          <a:prstGeom prst="rect">
            <a:avLst/>
          </a:prstGeom>
          <a:noFill/>
          <a:ln w="12700">
            <a:noFill/>
            <a:miter lim="800000"/>
            <a:headEnd/>
            <a:tailEnd/>
          </a:ln>
        </p:spPr>
        <p:txBody>
          <a:bodyPr wrap="none" lIns="90488" tIns="44450" rIns="90488" bIns="44450">
            <a:spAutoFit/>
          </a:bodyPr>
          <a:lstStyle/>
          <a:p>
            <a:r>
              <a:rPr lang="en-US" sz="3600" b="1"/>
              <a:t>Case Series</a:t>
            </a:r>
          </a:p>
        </p:txBody>
      </p:sp>
      <p:sp>
        <p:nvSpPr>
          <p:cNvPr id="24581" name="Rectangle 5"/>
          <p:cNvSpPr>
            <a:spLocks noChangeArrowheads="1"/>
          </p:cNvSpPr>
          <p:nvPr/>
        </p:nvSpPr>
        <p:spPr bwMode="auto">
          <a:xfrm>
            <a:off x="4999038" y="1450975"/>
            <a:ext cx="3681412" cy="1074738"/>
          </a:xfrm>
          <a:prstGeom prst="rect">
            <a:avLst/>
          </a:prstGeom>
          <a:noFill/>
          <a:ln w="12700">
            <a:noFill/>
            <a:miter lim="800000"/>
            <a:headEnd/>
            <a:tailEnd/>
          </a:ln>
        </p:spPr>
        <p:txBody>
          <a:bodyPr wrap="none" lIns="90488" tIns="44450" rIns="90488" bIns="44450">
            <a:spAutoFit/>
          </a:bodyPr>
          <a:lstStyle/>
          <a:p>
            <a:pPr algn="ctr"/>
            <a:r>
              <a:rPr lang="en-US" sz="3200" b="1" dirty="0">
                <a:solidFill>
                  <a:schemeClr val="tx2"/>
                </a:solidFill>
              </a:rPr>
              <a:t>One case of unusual</a:t>
            </a:r>
          </a:p>
          <a:p>
            <a:pPr algn="ctr"/>
            <a:r>
              <a:rPr lang="en-US" sz="3200" b="1" dirty="0">
                <a:solidFill>
                  <a:schemeClr val="tx2"/>
                </a:solidFill>
              </a:rPr>
              <a:t>findings</a:t>
            </a:r>
          </a:p>
        </p:txBody>
      </p:sp>
      <p:sp>
        <p:nvSpPr>
          <p:cNvPr id="24582" name="Rectangle 6"/>
          <p:cNvSpPr>
            <a:spLocks noChangeArrowheads="1"/>
          </p:cNvSpPr>
          <p:nvPr/>
        </p:nvSpPr>
        <p:spPr bwMode="auto">
          <a:xfrm>
            <a:off x="5072067" y="2898775"/>
            <a:ext cx="4071934" cy="1567096"/>
          </a:xfrm>
          <a:prstGeom prst="rect">
            <a:avLst/>
          </a:prstGeom>
          <a:noFill/>
          <a:ln w="12700">
            <a:noFill/>
            <a:miter lim="800000"/>
            <a:headEnd/>
            <a:tailEnd/>
          </a:ln>
        </p:spPr>
        <p:txBody>
          <a:bodyPr wrap="square" lIns="90488" tIns="44450" rIns="90488" bIns="44450">
            <a:spAutoFit/>
          </a:bodyPr>
          <a:lstStyle/>
          <a:p>
            <a:pPr algn="ctr"/>
            <a:r>
              <a:rPr lang="en-US" sz="3200" b="1" dirty="0">
                <a:solidFill>
                  <a:schemeClr val="tx2"/>
                </a:solidFill>
              </a:rPr>
              <a:t>Multiple cases </a:t>
            </a:r>
            <a:r>
              <a:rPr lang="en-US" sz="3200" b="1" dirty="0" smtClean="0">
                <a:solidFill>
                  <a:schemeClr val="tx2"/>
                </a:solidFill>
              </a:rPr>
              <a:t>of unusual</a:t>
            </a:r>
            <a:endParaRPr lang="en-US" sz="3200" b="1" dirty="0">
              <a:solidFill>
                <a:schemeClr val="tx2"/>
              </a:solidFill>
            </a:endParaRPr>
          </a:p>
          <a:p>
            <a:pPr algn="ctr"/>
            <a:r>
              <a:rPr lang="en-US" sz="3200" b="1" dirty="0">
                <a:solidFill>
                  <a:schemeClr val="tx2"/>
                </a:solidFill>
              </a:rPr>
              <a:t> findings</a:t>
            </a:r>
          </a:p>
        </p:txBody>
      </p:sp>
      <p:sp>
        <p:nvSpPr>
          <p:cNvPr id="24584" name="AutoShape 10"/>
          <p:cNvSpPr>
            <a:spLocks noChangeArrowheads="1"/>
          </p:cNvSpPr>
          <p:nvPr/>
        </p:nvSpPr>
        <p:spPr bwMode="auto">
          <a:xfrm>
            <a:off x="3886200" y="1831975"/>
            <a:ext cx="990600" cy="228600"/>
          </a:xfrm>
          <a:prstGeom prst="rightArrow">
            <a:avLst>
              <a:gd name="adj1" fmla="val 50000"/>
              <a:gd name="adj2" fmla="val 108333"/>
            </a:avLst>
          </a:prstGeom>
          <a:solidFill>
            <a:schemeClr val="accent1"/>
          </a:solidFill>
          <a:ln w="9525">
            <a:solidFill>
              <a:schemeClr val="tx1"/>
            </a:solidFill>
            <a:miter lim="800000"/>
            <a:headEnd/>
            <a:tailEnd/>
          </a:ln>
        </p:spPr>
        <p:txBody>
          <a:bodyPr wrap="none" anchor="ctr"/>
          <a:lstStyle/>
          <a:p>
            <a:endParaRPr lang="en-US"/>
          </a:p>
        </p:txBody>
      </p:sp>
      <p:sp>
        <p:nvSpPr>
          <p:cNvPr id="24585" name="AutoShape 11"/>
          <p:cNvSpPr>
            <a:spLocks noChangeArrowheads="1"/>
          </p:cNvSpPr>
          <p:nvPr/>
        </p:nvSpPr>
        <p:spPr bwMode="auto">
          <a:xfrm>
            <a:off x="3886200" y="3352800"/>
            <a:ext cx="990600" cy="228600"/>
          </a:xfrm>
          <a:prstGeom prst="rightArrow">
            <a:avLst>
              <a:gd name="adj1" fmla="val 50000"/>
              <a:gd name="adj2" fmla="val 108333"/>
            </a:avLst>
          </a:prstGeom>
          <a:solidFill>
            <a:schemeClr val="accent1"/>
          </a:solidFill>
          <a:ln w="9525">
            <a:solidFill>
              <a:schemeClr val="tx1"/>
            </a:solidFill>
            <a:miter lim="800000"/>
            <a:headEnd/>
            <a:tailEnd/>
          </a:ln>
        </p:spPr>
        <p:txBody>
          <a:bodyPr wrap="none" anchor="ctr"/>
          <a:lstStyle/>
          <a:p>
            <a:endParaRPr lang="en-US"/>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a:xfrm>
            <a:off x="685800" y="304800"/>
            <a:ext cx="7772400" cy="1143000"/>
          </a:xfrm>
        </p:spPr>
        <p:txBody>
          <a:bodyPr/>
          <a:lstStyle/>
          <a:p>
            <a:r>
              <a:rPr lang="en-US" b="1" smtClean="0"/>
              <a:t>Cross-sectional studies</a:t>
            </a:r>
            <a:endParaRPr lang="en-US" smtClean="0"/>
          </a:p>
        </p:txBody>
      </p:sp>
      <p:sp>
        <p:nvSpPr>
          <p:cNvPr id="1028" name="Rectangle 3"/>
          <p:cNvSpPr>
            <a:spLocks noGrp="1" noChangeArrowheads="1"/>
          </p:cNvSpPr>
          <p:nvPr>
            <p:ph type="body" idx="1"/>
          </p:nvPr>
        </p:nvSpPr>
        <p:spPr>
          <a:xfrm>
            <a:off x="457200" y="1676400"/>
            <a:ext cx="8382000" cy="1600200"/>
          </a:xfrm>
        </p:spPr>
        <p:txBody>
          <a:bodyPr/>
          <a:lstStyle/>
          <a:p>
            <a:r>
              <a:rPr lang="en-US" dirty="0" smtClean="0"/>
              <a:t>A design that looks at cause and effect at a single point in time  (a cross-section of the population)</a:t>
            </a:r>
          </a:p>
        </p:txBody>
      </p:sp>
      <p:sp>
        <p:nvSpPr>
          <p:cNvPr id="1029" name="Rectangle 4"/>
          <p:cNvSpPr>
            <a:spLocks noChangeArrowheads="1"/>
          </p:cNvSpPr>
          <p:nvPr/>
        </p:nvSpPr>
        <p:spPr bwMode="auto">
          <a:xfrm>
            <a:off x="3048000" y="3581400"/>
            <a:ext cx="908050" cy="189865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1030" name="Line 5"/>
          <p:cNvSpPr>
            <a:spLocks noChangeShapeType="1"/>
          </p:cNvSpPr>
          <p:nvPr/>
        </p:nvSpPr>
        <p:spPr bwMode="auto">
          <a:xfrm>
            <a:off x="1981200" y="5562600"/>
            <a:ext cx="6400800" cy="0"/>
          </a:xfrm>
          <a:prstGeom prst="line">
            <a:avLst/>
          </a:prstGeom>
          <a:noFill/>
          <a:ln w="63500">
            <a:solidFill>
              <a:srgbClr val="008000"/>
            </a:solidFill>
            <a:round/>
            <a:headEnd/>
            <a:tailEnd type="triangle" w="med" len="med"/>
          </a:ln>
        </p:spPr>
        <p:txBody>
          <a:bodyPr wrap="none" anchor="ctr"/>
          <a:lstStyle/>
          <a:p>
            <a:endParaRPr lang="en-GB"/>
          </a:p>
        </p:txBody>
      </p:sp>
      <p:sp>
        <p:nvSpPr>
          <p:cNvPr id="1031" name="Text Box 6"/>
          <p:cNvSpPr txBox="1">
            <a:spLocks noChangeArrowheads="1"/>
          </p:cNvSpPr>
          <p:nvPr/>
        </p:nvSpPr>
        <p:spPr bwMode="auto">
          <a:xfrm>
            <a:off x="4724400" y="5562600"/>
            <a:ext cx="758825" cy="457200"/>
          </a:xfrm>
          <a:prstGeom prst="rect">
            <a:avLst/>
          </a:prstGeom>
          <a:noFill/>
          <a:ln w="9525">
            <a:noFill/>
            <a:miter lim="800000"/>
            <a:headEnd/>
            <a:tailEnd/>
          </a:ln>
        </p:spPr>
        <p:txBody>
          <a:bodyPr wrap="none">
            <a:spAutoFit/>
          </a:bodyPr>
          <a:lstStyle/>
          <a:p>
            <a:r>
              <a:rPr lang="en-US" b="1">
                <a:solidFill>
                  <a:srgbClr val="009900"/>
                </a:solidFill>
              </a:rPr>
              <a:t>time</a:t>
            </a:r>
          </a:p>
        </p:txBody>
      </p:sp>
      <p:sp>
        <p:nvSpPr>
          <p:cNvPr id="1032" name="AutoShape 7"/>
          <p:cNvSpPr>
            <a:spLocks noChangeArrowheads="1"/>
          </p:cNvSpPr>
          <p:nvPr/>
        </p:nvSpPr>
        <p:spPr bwMode="auto">
          <a:xfrm>
            <a:off x="3276600" y="5791200"/>
            <a:ext cx="452438" cy="762000"/>
          </a:xfrm>
          <a:prstGeom prst="upArrow">
            <a:avLst>
              <a:gd name="adj1" fmla="val 50000"/>
              <a:gd name="adj2" fmla="val 42105"/>
            </a:avLst>
          </a:prstGeom>
          <a:solidFill>
            <a:srgbClr val="FFCC00"/>
          </a:solidFill>
          <a:ln w="9525">
            <a:solidFill>
              <a:schemeClr val="tx1"/>
            </a:solidFill>
            <a:miter lim="800000"/>
            <a:headEnd/>
            <a:tailEnd/>
          </a:ln>
        </p:spPr>
        <p:txBody>
          <a:bodyPr wrap="none" anchor="ctr"/>
          <a:lstStyle/>
          <a:p>
            <a:endParaRPr lang="en-US"/>
          </a:p>
        </p:txBody>
      </p:sp>
      <p:sp>
        <p:nvSpPr>
          <p:cNvPr id="1033" name="Text Box 8"/>
          <p:cNvSpPr txBox="1">
            <a:spLocks noChangeArrowheads="1"/>
          </p:cNvSpPr>
          <p:nvPr/>
        </p:nvSpPr>
        <p:spPr bwMode="auto">
          <a:xfrm>
            <a:off x="3962400" y="6019800"/>
            <a:ext cx="4986338" cy="457200"/>
          </a:xfrm>
          <a:prstGeom prst="rect">
            <a:avLst/>
          </a:prstGeom>
          <a:noFill/>
          <a:ln w="9525">
            <a:noFill/>
            <a:miter lim="800000"/>
            <a:headEnd/>
            <a:tailEnd/>
          </a:ln>
        </p:spPr>
        <p:txBody>
          <a:bodyPr wrap="none">
            <a:spAutoFit/>
          </a:bodyPr>
          <a:lstStyle/>
          <a:p>
            <a:r>
              <a:rPr lang="en-US" b="1" dirty="0"/>
              <a:t>Study only exists at this point in time</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76200" y="304800"/>
            <a:ext cx="5638800" cy="1052498"/>
          </a:xfrm>
        </p:spPr>
        <p:txBody>
          <a:bodyPr>
            <a:normAutofit fontScale="90000"/>
          </a:bodyPr>
          <a:lstStyle/>
          <a:p>
            <a:r>
              <a:rPr lang="en-US" b="1" dirty="0" smtClean="0"/>
              <a:t>Cross-sectional Design (comparative)</a:t>
            </a:r>
            <a:endParaRPr lang="en-US" dirty="0" smtClean="0"/>
          </a:p>
        </p:txBody>
      </p:sp>
      <p:sp>
        <p:nvSpPr>
          <p:cNvPr id="29699" name="Rectangle 3"/>
          <p:cNvSpPr>
            <a:spLocks noChangeArrowheads="1"/>
          </p:cNvSpPr>
          <p:nvPr/>
        </p:nvSpPr>
        <p:spPr bwMode="auto">
          <a:xfrm>
            <a:off x="1447800" y="3733800"/>
            <a:ext cx="908050" cy="189865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29700" name="Line 4"/>
          <p:cNvSpPr>
            <a:spLocks noChangeShapeType="1"/>
          </p:cNvSpPr>
          <p:nvPr/>
        </p:nvSpPr>
        <p:spPr bwMode="auto">
          <a:xfrm>
            <a:off x="381000" y="5715000"/>
            <a:ext cx="6400800" cy="0"/>
          </a:xfrm>
          <a:prstGeom prst="line">
            <a:avLst/>
          </a:prstGeom>
          <a:noFill/>
          <a:ln w="63500">
            <a:solidFill>
              <a:srgbClr val="008000"/>
            </a:solidFill>
            <a:round/>
            <a:headEnd/>
            <a:tailEnd type="triangle" w="med" len="med"/>
          </a:ln>
        </p:spPr>
        <p:txBody>
          <a:bodyPr wrap="none" anchor="ctr"/>
          <a:lstStyle/>
          <a:p>
            <a:endParaRPr lang="en-GB"/>
          </a:p>
        </p:txBody>
      </p:sp>
      <p:sp>
        <p:nvSpPr>
          <p:cNvPr id="29701" name="Text Box 5"/>
          <p:cNvSpPr txBox="1">
            <a:spLocks noChangeArrowheads="1"/>
          </p:cNvSpPr>
          <p:nvPr/>
        </p:nvSpPr>
        <p:spPr bwMode="auto">
          <a:xfrm>
            <a:off x="3124200" y="5715000"/>
            <a:ext cx="758825" cy="457200"/>
          </a:xfrm>
          <a:prstGeom prst="rect">
            <a:avLst/>
          </a:prstGeom>
          <a:noFill/>
          <a:ln w="9525">
            <a:noFill/>
            <a:miter lim="800000"/>
            <a:headEnd/>
            <a:tailEnd/>
          </a:ln>
        </p:spPr>
        <p:txBody>
          <a:bodyPr wrap="none">
            <a:spAutoFit/>
          </a:bodyPr>
          <a:lstStyle/>
          <a:p>
            <a:r>
              <a:rPr lang="en-US" b="1">
                <a:solidFill>
                  <a:srgbClr val="009900"/>
                </a:solidFill>
              </a:rPr>
              <a:t>time</a:t>
            </a:r>
          </a:p>
        </p:txBody>
      </p:sp>
      <p:sp>
        <p:nvSpPr>
          <p:cNvPr id="29702" name="AutoShape 6"/>
          <p:cNvSpPr>
            <a:spLocks noChangeArrowheads="1"/>
          </p:cNvSpPr>
          <p:nvPr/>
        </p:nvSpPr>
        <p:spPr bwMode="auto">
          <a:xfrm>
            <a:off x="1676400" y="5943600"/>
            <a:ext cx="452438" cy="762000"/>
          </a:xfrm>
          <a:prstGeom prst="upArrow">
            <a:avLst>
              <a:gd name="adj1" fmla="val 50000"/>
              <a:gd name="adj2" fmla="val 42105"/>
            </a:avLst>
          </a:prstGeom>
          <a:solidFill>
            <a:srgbClr val="FFCC00"/>
          </a:solidFill>
          <a:ln w="9525">
            <a:solidFill>
              <a:schemeClr val="tx1"/>
            </a:solidFill>
            <a:miter lim="800000"/>
            <a:headEnd/>
            <a:tailEnd/>
          </a:ln>
        </p:spPr>
        <p:txBody>
          <a:bodyPr wrap="none" anchor="ctr"/>
          <a:lstStyle/>
          <a:p>
            <a:endParaRPr lang="en-US"/>
          </a:p>
        </p:txBody>
      </p:sp>
      <p:sp>
        <p:nvSpPr>
          <p:cNvPr id="29703" name="Text Box 7"/>
          <p:cNvSpPr txBox="1">
            <a:spLocks noChangeArrowheads="1"/>
          </p:cNvSpPr>
          <p:nvPr/>
        </p:nvSpPr>
        <p:spPr bwMode="auto">
          <a:xfrm>
            <a:off x="2362200" y="6172200"/>
            <a:ext cx="4986338" cy="457200"/>
          </a:xfrm>
          <a:prstGeom prst="rect">
            <a:avLst/>
          </a:prstGeom>
          <a:noFill/>
          <a:ln w="9525">
            <a:noFill/>
            <a:miter lim="800000"/>
            <a:headEnd/>
            <a:tailEnd/>
          </a:ln>
        </p:spPr>
        <p:txBody>
          <a:bodyPr wrap="none">
            <a:spAutoFit/>
          </a:bodyPr>
          <a:lstStyle/>
          <a:p>
            <a:r>
              <a:rPr lang="en-US" b="1"/>
              <a:t>Study only exists at this point in time</a:t>
            </a:r>
          </a:p>
        </p:txBody>
      </p:sp>
      <p:sp>
        <p:nvSpPr>
          <p:cNvPr id="29704" name="AutoShape 8"/>
          <p:cNvSpPr>
            <a:spLocks noChangeArrowheads="1"/>
          </p:cNvSpPr>
          <p:nvPr/>
        </p:nvSpPr>
        <p:spPr bwMode="auto">
          <a:xfrm flipV="1">
            <a:off x="152400" y="2438400"/>
            <a:ext cx="2209800" cy="2057400"/>
          </a:xfrm>
          <a:prstGeom prst="curvedRightArrow">
            <a:avLst>
              <a:gd name="adj1" fmla="val 20000"/>
              <a:gd name="adj2" fmla="val 40000"/>
              <a:gd name="adj3" fmla="val 35802"/>
            </a:avLst>
          </a:prstGeom>
          <a:solidFill>
            <a:schemeClr val="accent1"/>
          </a:solidFill>
          <a:ln w="12699">
            <a:solidFill>
              <a:schemeClr val="tx1"/>
            </a:solidFill>
            <a:miter lim="800000"/>
            <a:headEnd type="none" w="sm" len="sm"/>
            <a:tailEnd type="none" w="sm" len="sm"/>
          </a:ln>
        </p:spPr>
        <p:txBody>
          <a:bodyPr wrap="none" anchor="ctr"/>
          <a:lstStyle/>
          <a:p>
            <a:endParaRPr lang="en-US"/>
          </a:p>
        </p:txBody>
      </p:sp>
      <p:sp>
        <p:nvSpPr>
          <p:cNvPr id="29705" name="AutoShape 9"/>
          <p:cNvSpPr>
            <a:spLocks noChangeArrowheads="1"/>
          </p:cNvSpPr>
          <p:nvPr/>
        </p:nvSpPr>
        <p:spPr bwMode="auto">
          <a:xfrm>
            <a:off x="2514600" y="2362200"/>
            <a:ext cx="1600200" cy="914400"/>
          </a:xfrm>
          <a:prstGeom prst="roundRect">
            <a:avLst>
              <a:gd name="adj" fmla="val 16667"/>
            </a:avLst>
          </a:prstGeom>
          <a:solidFill>
            <a:schemeClr val="accent1"/>
          </a:solidFill>
          <a:ln w="12699">
            <a:solidFill>
              <a:schemeClr val="tx1"/>
            </a:solidFill>
            <a:round/>
            <a:headEnd type="none" w="sm" len="sm"/>
            <a:tailEnd type="none" w="sm" len="sm"/>
          </a:ln>
        </p:spPr>
        <p:txBody>
          <a:bodyPr wrap="none" anchor="ctr"/>
          <a:lstStyle/>
          <a:p>
            <a:pPr algn="ctr"/>
            <a:r>
              <a:rPr lang="en-US" b="1"/>
              <a:t>Study</a:t>
            </a:r>
          </a:p>
          <a:p>
            <a:pPr algn="ctr"/>
            <a:r>
              <a:rPr lang="en-US" b="1"/>
              <a:t>population</a:t>
            </a:r>
          </a:p>
        </p:txBody>
      </p:sp>
      <p:sp>
        <p:nvSpPr>
          <p:cNvPr id="29706" name="AutoShape 10"/>
          <p:cNvSpPr>
            <a:spLocks noChangeArrowheads="1"/>
          </p:cNvSpPr>
          <p:nvPr/>
        </p:nvSpPr>
        <p:spPr bwMode="auto">
          <a:xfrm>
            <a:off x="4495800" y="1524000"/>
            <a:ext cx="1600200" cy="914400"/>
          </a:xfrm>
          <a:prstGeom prst="roundRect">
            <a:avLst>
              <a:gd name="adj" fmla="val 16667"/>
            </a:avLst>
          </a:prstGeom>
          <a:solidFill>
            <a:schemeClr val="accent1"/>
          </a:solidFill>
          <a:ln w="12699">
            <a:solidFill>
              <a:schemeClr val="tx1"/>
            </a:solidFill>
            <a:round/>
            <a:headEnd type="none" w="sm" len="sm"/>
            <a:tailEnd type="none" w="sm" len="sm"/>
          </a:ln>
        </p:spPr>
        <p:txBody>
          <a:bodyPr wrap="none" anchor="ctr"/>
          <a:lstStyle/>
          <a:p>
            <a:pPr algn="ctr"/>
            <a:r>
              <a:rPr lang="en-US" b="1"/>
              <a:t>No Disease</a:t>
            </a:r>
          </a:p>
        </p:txBody>
      </p:sp>
      <p:sp>
        <p:nvSpPr>
          <p:cNvPr id="29707" name="AutoShape 11"/>
          <p:cNvSpPr>
            <a:spLocks noChangeArrowheads="1"/>
          </p:cNvSpPr>
          <p:nvPr/>
        </p:nvSpPr>
        <p:spPr bwMode="auto">
          <a:xfrm>
            <a:off x="4495800" y="3124200"/>
            <a:ext cx="1600200" cy="914400"/>
          </a:xfrm>
          <a:prstGeom prst="roundRect">
            <a:avLst>
              <a:gd name="adj" fmla="val 16667"/>
            </a:avLst>
          </a:prstGeom>
          <a:solidFill>
            <a:schemeClr val="accent1"/>
          </a:solidFill>
          <a:ln w="12699">
            <a:solidFill>
              <a:schemeClr val="tx1"/>
            </a:solidFill>
            <a:round/>
            <a:headEnd type="none" w="sm" len="sm"/>
            <a:tailEnd type="none" w="sm" len="sm"/>
          </a:ln>
        </p:spPr>
        <p:txBody>
          <a:bodyPr wrap="none" anchor="ctr"/>
          <a:lstStyle/>
          <a:p>
            <a:pPr algn="ctr"/>
            <a:r>
              <a:rPr lang="en-US" b="1"/>
              <a:t>Disease</a:t>
            </a:r>
          </a:p>
        </p:txBody>
      </p:sp>
      <p:sp>
        <p:nvSpPr>
          <p:cNvPr id="29708" name="AutoShape 12"/>
          <p:cNvSpPr>
            <a:spLocks noChangeArrowheads="1"/>
          </p:cNvSpPr>
          <p:nvPr/>
        </p:nvSpPr>
        <p:spPr bwMode="auto">
          <a:xfrm>
            <a:off x="6477000" y="1219200"/>
            <a:ext cx="2286000" cy="609600"/>
          </a:xfrm>
          <a:prstGeom prst="roundRect">
            <a:avLst>
              <a:gd name="adj" fmla="val 16667"/>
            </a:avLst>
          </a:prstGeom>
          <a:solidFill>
            <a:schemeClr val="accent1"/>
          </a:solidFill>
          <a:ln w="12699">
            <a:solidFill>
              <a:schemeClr val="tx1"/>
            </a:solidFill>
            <a:round/>
            <a:headEnd type="none" w="sm" len="sm"/>
            <a:tailEnd type="none" w="sm" len="sm"/>
          </a:ln>
        </p:spPr>
        <p:txBody>
          <a:bodyPr wrap="none" anchor="ctr"/>
          <a:lstStyle/>
          <a:p>
            <a:pPr algn="ctr"/>
            <a:r>
              <a:rPr lang="en-US" b="1"/>
              <a:t>factor present</a:t>
            </a:r>
          </a:p>
        </p:txBody>
      </p:sp>
      <p:sp>
        <p:nvSpPr>
          <p:cNvPr id="29709" name="AutoShape 13"/>
          <p:cNvSpPr>
            <a:spLocks noChangeArrowheads="1"/>
          </p:cNvSpPr>
          <p:nvPr/>
        </p:nvSpPr>
        <p:spPr bwMode="auto">
          <a:xfrm>
            <a:off x="6477000" y="1981200"/>
            <a:ext cx="2286000" cy="609600"/>
          </a:xfrm>
          <a:prstGeom prst="roundRect">
            <a:avLst>
              <a:gd name="adj" fmla="val 16667"/>
            </a:avLst>
          </a:prstGeom>
          <a:solidFill>
            <a:schemeClr val="accent1"/>
          </a:solidFill>
          <a:ln w="12699">
            <a:solidFill>
              <a:schemeClr val="tx1"/>
            </a:solidFill>
            <a:round/>
            <a:headEnd type="none" w="sm" len="sm"/>
            <a:tailEnd type="none" w="sm" len="sm"/>
          </a:ln>
        </p:spPr>
        <p:txBody>
          <a:bodyPr wrap="none" anchor="ctr"/>
          <a:lstStyle/>
          <a:p>
            <a:pPr algn="ctr"/>
            <a:r>
              <a:rPr lang="en-US" b="1"/>
              <a:t>factor absent</a:t>
            </a:r>
          </a:p>
        </p:txBody>
      </p:sp>
      <p:sp>
        <p:nvSpPr>
          <p:cNvPr id="29710" name="AutoShape 14"/>
          <p:cNvSpPr>
            <a:spLocks noChangeArrowheads="1"/>
          </p:cNvSpPr>
          <p:nvPr/>
        </p:nvSpPr>
        <p:spPr bwMode="auto">
          <a:xfrm>
            <a:off x="6477000" y="2971800"/>
            <a:ext cx="2286000" cy="609600"/>
          </a:xfrm>
          <a:prstGeom prst="roundRect">
            <a:avLst>
              <a:gd name="adj" fmla="val 16667"/>
            </a:avLst>
          </a:prstGeom>
          <a:solidFill>
            <a:schemeClr val="accent1"/>
          </a:solidFill>
          <a:ln w="12699">
            <a:solidFill>
              <a:schemeClr val="tx1"/>
            </a:solidFill>
            <a:round/>
            <a:headEnd type="none" w="sm" len="sm"/>
            <a:tailEnd type="none" w="sm" len="sm"/>
          </a:ln>
        </p:spPr>
        <p:txBody>
          <a:bodyPr wrap="none" anchor="ctr"/>
          <a:lstStyle/>
          <a:p>
            <a:pPr algn="ctr"/>
            <a:r>
              <a:rPr lang="en-US" b="1"/>
              <a:t>factor present</a:t>
            </a:r>
          </a:p>
        </p:txBody>
      </p:sp>
      <p:sp>
        <p:nvSpPr>
          <p:cNvPr id="29711" name="AutoShape 15"/>
          <p:cNvSpPr>
            <a:spLocks noChangeArrowheads="1"/>
          </p:cNvSpPr>
          <p:nvPr/>
        </p:nvSpPr>
        <p:spPr bwMode="auto">
          <a:xfrm>
            <a:off x="6477000" y="3733800"/>
            <a:ext cx="2286000" cy="609600"/>
          </a:xfrm>
          <a:prstGeom prst="roundRect">
            <a:avLst>
              <a:gd name="adj" fmla="val 16667"/>
            </a:avLst>
          </a:prstGeom>
          <a:solidFill>
            <a:schemeClr val="accent1"/>
          </a:solidFill>
          <a:ln w="12699">
            <a:solidFill>
              <a:schemeClr val="tx1"/>
            </a:solidFill>
            <a:round/>
            <a:headEnd type="none" w="sm" len="sm"/>
            <a:tailEnd type="none" w="sm" len="sm"/>
          </a:ln>
        </p:spPr>
        <p:txBody>
          <a:bodyPr wrap="none" anchor="ctr"/>
          <a:lstStyle/>
          <a:p>
            <a:pPr algn="ctr"/>
            <a:r>
              <a:rPr lang="en-US" b="1"/>
              <a:t>factor absent</a:t>
            </a:r>
          </a:p>
        </p:txBody>
      </p:sp>
      <p:sp>
        <p:nvSpPr>
          <p:cNvPr id="29712" name="AutoShape 16"/>
          <p:cNvSpPr>
            <a:spLocks/>
          </p:cNvSpPr>
          <p:nvPr/>
        </p:nvSpPr>
        <p:spPr bwMode="auto">
          <a:xfrm>
            <a:off x="4267200" y="2133600"/>
            <a:ext cx="76200" cy="1447800"/>
          </a:xfrm>
          <a:prstGeom prst="leftBrace">
            <a:avLst>
              <a:gd name="adj1" fmla="val 158333"/>
              <a:gd name="adj2" fmla="val 50000"/>
            </a:avLst>
          </a:prstGeom>
          <a:noFill/>
          <a:ln w="38100">
            <a:solidFill>
              <a:schemeClr val="tx1"/>
            </a:solidFill>
            <a:round/>
            <a:headEnd type="none" w="sm" len="sm"/>
            <a:tailEnd type="none" w="sm" len="sm"/>
          </a:ln>
        </p:spPr>
        <p:txBody>
          <a:bodyPr wrap="none" anchor="ctr"/>
          <a:lstStyle/>
          <a:p>
            <a:endParaRPr lang="en-US"/>
          </a:p>
        </p:txBody>
      </p:sp>
      <p:sp>
        <p:nvSpPr>
          <p:cNvPr id="29713" name="AutoShape 17"/>
          <p:cNvSpPr>
            <a:spLocks/>
          </p:cNvSpPr>
          <p:nvPr/>
        </p:nvSpPr>
        <p:spPr bwMode="auto">
          <a:xfrm>
            <a:off x="6248400" y="1524000"/>
            <a:ext cx="76200" cy="762000"/>
          </a:xfrm>
          <a:prstGeom prst="leftBrace">
            <a:avLst>
              <a:gd name="adj1" fmla="val 83333"/>
              <a:gd name="adj2" fmla="val 50000"/>
            </a:avLst>
          </a:prstGeom>
          <a:noFill/>
          <a:ln w="38100">
            <a:solidFill>
              <a:schemeClr val="tx1"/>
            </a:solidFill>
            <a:round/>
            <a:headEnd type="none" w="sm" len="sm"/>
            <a:tailEnd type="none" w="sm" len="sm"/>
          </a:ln>
        </p:spPr>
        <p:txBody>
          <a:bodyPr wrap="none" anchor="ctr"/>
          <a:lstStyle/>
          <a:p>
            <a:endParaRPr lang="en-US"/>
          </a:p>
        </p:txBody>
      </p:sp>
      <p:sp>
        <p:nvSpPr>
          <p:cNvPr id="29714" name="AutoShape 18"/>
          <p:cNvSpPr>
            <a:spLocks/>
          </p:cNvSpPr>
          <p:nvPr/>
        </p:nvSpPr>
        <p:spPr bwMode="auto">
          <a:xfrm>
            <a:off x="6248400" y="3276600"/>
            <a:ext cx="76200" cy="762000"/>
          </a:xfrm>
          <a:prstGeom prst="leftBrace">
            <a:avLst>
              <a:gd name="adj1" fmla="val 83333"/>
              <a:gd name="adj2" fmla="val 50000"/>
            </a:avLst>
          </a:prstGeom>
          <a:noFill/>
          <a:ln w="38100">
            <a:solidFill>
              <a:schemeClr val="tx1"/>
            </a:solidFill>
            <a:round/>
            <a:headEnd type="none" w="sm" len="sm"/>
            <a:tailEnd type="none" w="sm" len="sm"/>
          </a:ln>
        </p:spPr>
        <p:txBody>
          <a:bodyPr wrap="none" anchor="ctr"/>
          <a:lstStyle/>
          <a:p>
            <a:endParaRPr lang="en-US"/>
          </a:p>
        </p:txBody>
      </p:sp>
      <p:cxnSp>
        <p:nvCxnSpPr>
          <p:cNvPr id="29715" name="AutoShape 19"/>
          <p:cNvCxnSpPr>
            <a:cxnSpLocks noChangeShapeType="1"/>
          </p:cNvCxnSpPr>
          <p:nvPr/>
        </p:nvCxnSpPr>
        <p:spPr bwMode="auto">
          <a:xfrm>
            <a:off x="2667000" y="4495800"/>
            <a:ext cx="6096000" cy="0"/>
          </a:xfrm>
          <a:prstGeom prst="straightConnector1">
            <a:avLst/>
          </a:prstGeom>
          <a:noFill/>
          <a:ln w="38100">
            <a:solidFill>
              <a:schemeClr val="tx1"/>
            </a:solidFill>
            <a:prstDash val="sysDot"/>
            <a:round/>
            <a:headEnd type="oval" w="sm" len="sm"/>
            <a:tailEnd type="oval" w="sm" len="sm"/>
          </a:ln>
        </p:spPr>
      </p:cxnSp>
      <p:sp>
        <p:nvSpPr>
          <p:cNvPr id="29716" name="Line 20"/>
          <p:cNvSpPr>
            <a:spLocks noChangeShapeType="1"/>
          </p:cNvSpPr>
          <p:nvPr/>
        </p:nvSpPr>
        <p:spPr bwMode="auto">
          <a:xfrm flipV="1">
            <a:off x="1905000" y="4495800"/>
            <a:ext cx="3810000" cy="1219200"/>
          </a:xfrm>
          <a:prstGeom prst="line">
            <a:avLst/>
          </a:prstGeom>
          <a:noFill/>
          <a:ln w="38100">
            <a:solidFill>
              <a:schemeClr val="tx1"/>
            </a:solidFill>
            <a:round/>
            <a:headEnd type="none" w="sm" len="sm"/>
            <a:tailEnd type="none" w="sm" len="sm"/>
          </a:ln>
        </p:spPr>
        <p:txBody>
          <a:bodyPr wrap="none" anchor="ctr"/>
          <a:lstStyle/>
          <a:p>
            <a:endParaRPr lang="en-GB"/>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09600" y="152400"/>
            <a:ext cx="8153400" cy="1371600"/>
          </a:xfrm>
        </p:spPr>
        <p:txBody>
          <a:bodyPr/>
          <a:lstStyle/>
          <a:p>
            <a:r>
              <a:rPr lang="en-US" sz="5400" b="1" smtClean="0"/>
              <a:t>Case-Control Studies</a:t>
            </a:r>
            <a:endParaRPr lang="en-US" smtClean="0"/>
          </a:p>
        </p:txBody>
      </p:sp>
      <p:sp>
        <p:nvSpPr>
          <p:cNvPr id="31747" name="Rectangle 3"/>
          <p:cNvSpPr>
            <a:spLocks noChangeArrowheads="1"/>
          </p:cNvSpPr>
          <p:nvPr/>
        </p:nvSpPr>
        <p:spPr bwMode="auto">
          <a:xfrm>
            <a:off x="3227388" y="1905000"/>
            <a:ext cx="3457575" cy="698500"/>
          </a:xfrm>
          <a:prstGeom prst="rect">
            <a:avLst/>
          </a:prstGeom>
          <a:noFill/>
          <a:ln w="12700">
            <a:noFill/>
            <a:miter lim="800000"/>
            <a:headEnd/>
            <a:tailEnd/>
          </a:ln>
        </p:spPr>
        <p:txBody>
          <a:bodyPr wrap="none" lIns="90488" tIns="44450" rIns="90488" bIns="44450">
            <a:spAutoFit/>
          </a:bodyPr>
          <a:lstStyle/>
          <a:p>
            <a:r>
              <a:rPr lang="en-US" sz="4000" b="1">
                <a:solidFill>
                  <a:srgbClr val="FE1414"/>
                </a:solidFill>
              </a:rPr>
              <a:t>Cases:  Disease</a:t>
            </a:r>
          </a:p>
        </p:txBody>
      </p:sp>
      <p:sp>
        <p:nvSpPr>
          <p:cNvPr id="31748" name="Rectangle 4"/>
          <p:cNvSpPr>
            <a:spLocks noChangeArrowheads="1"/>
          </p:cNvSpPr>
          <p:nvPr/>
        </p:nvSpPr>
        <p:spPr bwMode="auto">
          <a:xfrm>
            <a:off x="2743200" y="2514600"/>
            <a:ext cx="4643438" cy="698500"/>
          </a:xfrm>
          <a:prstGeom prst="rect">
            <a:avLst/>
          </a:prstGeom>
          <a:noFill/>
          <a:ln w="12700">
            <a:noFill/>
            <a:miter lim="800000"/>
            <a:headEnd/>
            <a:tailEnd/>
          </a:ln>
        </p:spPr>
        <p:txBody>
          <a:bodyPr wrap="none" lIns="90488" tIns="44450" rIns="90488" bIns="44450">
            <a:spAutoFit/>
          </a:bodyPr>
          <a:lstStyle/>
          <a:p>
            <a:r>
              <a:rPr lang="en-US" sz="4000" b="1" dirty="0"/>
              <a:t>Controls: No disease</a:t>
            </a:r>
          </a:p>
        </p:txBody>
      </p:sp>
      <p:sp>
        <p:nvSpPr>
          <p:cNvPr id="31749" name="AutoShape 5"/>
          <p:cNvSpPr>
            <a:spLocks noChangeArrowheads="1"/>
          </p:cNvSpPr>
          <p:nvPr/>
        </p:nvSpPr>
        <p:spPr bwMode="auto">
          <a:xfrm flipH="1">
            <a:off x="914400" y="4267200"/>
            <a:ext cx="3340100" cy="1219200"/>
          </a:xfrm>
          <a:prstGeom prst="rightArrow">
            <a:avLst>
              <a:gd name="adj1" fmla="val 50000"/>
              <a:gd name="adj2" fmla="val 136992"/>
            </a:avLst>
          </a:prstGeom>
          <a:solidFill>
            <a:schemeClr val="accent1"/>
          </a:solidFill>
          <a:ln w="12700">
            <a:solidFill>
              <a:schemeClr val="tx1"/>
            </a:solidFill>
            <a:miter lim="800000"/>
            <a:headEnd/>
            <a:tailEnd/>
          </a:ln>
        </p:spPr>
        <p:txBody>
          <a:bodyPr wrap="none" anchor="ctr"/>
          <a:lstStyle/>
          <a:p>
            <a:endParaRPr lang="en-US"/>
          </a:p>
        </p:txBody>
      </p:sp>
      <p:sp>
        <p:nvSpPr>
          <p:cNvPr id="31750" name="Rectangle 6"/>
          <p:cNvSpPr>
            <a:spLocks noChangeArrowheads="1"/>
          </p:cNvSpPr>
          <p:nvPr/>
        </p:nvSpPr>
        <p:spPr bwMode="auto">
          <a:xfrm>
            <a:off x="4876800" y="3505200"/>
            <a:ext cx="901700" cy="2590800"/>
          </a:xfrm>
          <a:prstGeom prst="rect">
            <a:avLst/>
          </a:prstGeom>
          <a:solidFill>
            <a:schemeClr val="accent1"/>
          </a:solidFill>
          <a:ln w="12700">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rot="16266012">
            <a:off x="-1905000" y="3124200"/>
            <a:ext cx="4953000" cy="838200"/>
          </a:xfrm>
        </p:spPr>
        <p:txBody>
          <a:bodyPr/>
          <a:lstStyle/>
          <a:p>
            <a:r>
              <a:rPr lang="en-US" smtClean="0"/>
              <a:t>Case-Control Design</a:t>
            </a:r>
          </a:p>
        </p:txBody>
      </p:sp>
      <p:sp>
        <p:nvSpPr>
          <p:cNvPr id="32771" name="AutoShape 3"/>
          <p:cNvSpPr>
            <a:spLocks noChangeArrowheads="1"/>
          </p:cNvSpPr>
          <p:nvPr/>
        </p:nvSpPr>
        <p:spPr bwMode="auto">
          <a:xfrm>
            <a:off x="7010400" y="1676400"/>
            <a:ext cx="1600200" cy="990600"/>
          </a:xfrm>
          <a:prstGeom prst="roundRect">
            <a:avLst>
              <a:gd name="adj" fmla="val 16667"/>
            </a:avLst>
          </a:prstGeom>
          <a:solidFill>
            <a:schemeClr val="accent1"/>
          </a:solidFill>
          <a:ln w="12699">
            <a:solidFill>
              <a:schemeClr val="tx1"/>
            </a:solidFill>
            <a:round/>
            <a:headEnd type="none" w="sm" len="sm"/>
            <a:tailEnd type="none" w="sm" len="sm"/>
          </a:ln>
        </p:spPr>
        <p:txBody>
          <a:bodyPr wrap="none" anchor="ctr"/>
          <a:lstStyle/>
          <a:p>
            <a:pPr algn="ctr"/>
            <a:r>
              <a:rPr lang="en-US" b="1"/>
              <a:t>Study</a:t>
            </a:r>
          </a:p>
          <a:p>
            <a:pPr algn="ctr"/>
            <a:r>
              <a:rPr lang="en-US" b="1"/>
              <a:t>population</a:t>
            </a:r>
          </a:p>
        </p:txBody>
      </p:sp>
      <p:sp>
        <p:nvSpPr>
          <p:cNvPr id="32772" name="AutoShape 4"/>
          <p:cNvSpPr>
            <a:spLocks noChangeArrowheads="1"/>
          </p:cNvSpPr>
          <p:nvPr/>
        </p:nvSpPr>
        <p:spPr bwMode="auto">
          <a:xfrm>
            <a:off x="5029200" y="838200"/>
            <a:ext cx="1600200" cy="914400"/>
          </a:xfrm>
          <a:prstGeom prst="roundRect">
            <a:avLst>
              <a:gd name="adj" fmla="val 16667"/>
            </a:avLst>
          </a:prstGeom>
          <a:solidFill>
            <a:schemeClr val="accent1"/>
          </a:solidFill>
          <a:ln w="12699">
            <a:solidFill>
              <a:schemeClr val="tx1"/>
            </a:solidFill>
            <a:round/>
            <a:headEnd type="none" w="sm" len="sm"/>
            <a:tailEnd type="none" w="sm" len="sm"/>
          </a:ln>
        </p:spPr>
        <p:txBody>
          <a:bodyPr wrap="none" anchor="ctr"/>
          <a:lstStyle/>
          <a:p>
            <a:pPr algn="ctr"/>
            <a:r>
              <a:rPr lang="en-US" b="1"/>
              <a:t>Cases</a:t>
            </a:r>
          </a:p>
          <a:p>
            <a:pPr algn="ctr"/>
            <a:r>
              <a:rPr lang="en-US" b="1"/>
              <a:t>(disease)</a:t>
            </a:r>
          </a:p>
        </p:txBody>
      </p:sp>
      <p:sp>
        <p:nvSpPr>
          <p:cNvPr id="32773" name="AutoShape 5"/>
          <p:cNvSpPr>
            <a:spLocks noChangeArrowheads="1"/>
          </p:cNvSpPr>
          <p:nvPr/>
        </p:nvSpPr>
        <p:spPr bwMode="auto">
          <a:xfrm>
            <a:off x="5029200" y="2438400"/>
            <a:ext cx="1600200" cy="914400"/>
          </a:xfrm>
          <a:prstGeom prst="roundRect">
            <a:avLst>
              <a:gd name="adj" fmla="val 16667"/>
            </a:avLst>
          </a:prstGeom>
          <a:solidFill>
            <a:schemeClr val="accent1"/>
          </a:solidFill>
          <a:ln w="12699">
            <a:solidFill>
              <a:schemeClr val="tx1"/>
            </a:solidFill>
            <a:round/>
            <a:headEnd type="none" w="sm" len="sm"/>
            <a:tailEnd type="none" w="sm" len="sm"/>
          </a:ln>
        </p:spPr>
        <p:txBody>
          <a:bodyPr wrap="none" anchor="ctr"/>
          <a:lstStyle/>
          <a:p>
            <a:pPr algn="ctr"/>
            <a:r>
              <a:rPr lang="en-US" b="1"/>
              <a:t>Controls</a:t>
            </a:r>
          </a:p>
          <a:p>
            <a:pPr algn="ctr"/>
            <a:r>
              <a:rPr lang="en-US" b="1"/>
              <a:t>(no disease)</a:t>
            </a:r>
          </a:p>
        </p:txBody>
      </p:sp>
      <p:sp>
        <p:nvSpPr>
          <p:cNvPr id="32774" name="AutoShape 6"/>
          <p:cNvSpPr>
            <a:spLocks noChangeArrowheads="1"/>
          </p:cNvSpPr>
          <p:nvPr/>
        </p:nvSpPr>
        <p:spPr bwMode="auto">
          <a:xfrm>
            <a:off x="2362200" y="533400"/>
            <a:ext cx="2286000" cy="609600"/>
          </a:xfrm>
          <a:prstGeom prst="roundRect">
            <a:avLst>
              <a:gd name="adj" fmla="val 16667"/>
            </a:avLst>
          </a:prstGeom>
          <a:solidFill>
            <a:schemeClr val="accent1"/>
          </a:solidFill>
          <a:ln w="12699">
            <a:solidFill>
              <a:schemeClr val="tx1"/>
            </a:solidFill>
            <a:round/>
            <a:headEnd type="none" w="sm" len="sm"/>
            <a:tailEnd type="none" w="sm" len="sm"/>
          </a:ln>
        </p:spPr>
        <p:txBody>
          <a:bodyPr wrap="none" anchor="ctr"/>
          <a:lstStyle/>
          <a:p>
            <a:pPr algn="ctr"/>
            <a:r>
              <a:rPr lang="en-US" b="1"/>
              <a:t>factor present</a:t>
            </a:r>
          </a:p>
        </p:txBody>
      </p:sp>
      <p:sp>
        <p:nvSpPr>
          <p:cNvPr id="32775" name="AutoShape 7"/>
          <p:cNvSpPr>
            <a:spLocks noChangeArrowheads="1"/>
          </p:cNvSpPr>
          <p:nvPr/>
        </p:nvSpPr>
        <p:spPr bwMode="auto">
          <a:xfrm>
            <a:off x="2362200" y="1295400"/>
            <a:ext cx="2286000" cy="609600"/>
          </a:xfrm>
          <a:prstGeom prst="roundRect">
            <a:avLst>
              <a:gd name="adj" fmla="val 16667"/>
            </a:avLst>
          </a:prstGeom>
          <a:solidFill>
            <a:schemeClr val="accent1"/>
          </a:solidFill>
          <a:ln w="12699">
            <a:solidFill>
              <a:schemeClr val="tx1"/>
            </a:solidFill>
            <a:round/>
            <a:headEnd type="none" w="sm" len="sm"/>
            <a:tailEnd type="none" w="sm" len="sm"/>
          </a:ln>
        </p:spPr>
        <p:txBody>
          <a:bodyPr wrap="none" anchor="ctr"/>
          <a:lstStyle/>
          <a:p>
            <a:pPr algn="ctr"/>
            <a:r>
              <a:rPr lang="en-US" b="1"/>
              <a:t>factor absent </a:t>
            </a:r>
          </a:p>
        </p:txBody>
      </p:sp>
      <p:sp>
        <p:nvSpPr>
          <p:cNvPr id="32776" name="AutoShape 8"/>
          <p:cNvSpPr>
            <a:spLocks noChangeArrowheads="1"/>
          </p:cNvSpPr>
          <p:nvPr/>
        </p:nvSpPr>
        <p:spPr bwMode="auto">
          <a:xfrm>
            <a:off x="2362200" y="2286000"/>
            <a:ext cx="2286000" cy="609600"/>
          </a:xfrm>
          <a:prstGeom prst="roundRect">
            <a:avLst>
              <a:gd name="adj" fmla="val 16667"/>
            </a:avLst>
          </a:prstGeom>
          <a:solidFill>
            <a:schemeClr val="accent1"/>
          </a:solidFill>
          <a:ln w="12699">
            <a:solidFill>
              <a:schemeClr val="tx1"/>
            </a:solidFill>
            <a:round/>
            <a:headEnd type="none" w="sm" len="sm"/>
            <a:tailEnd type="none" w="sm" len="sm"/>
          </a:ln>
        </p:spPr>
        <p:txBody>
          <a:bodyPr wrap="none" anchor="ctr"/>
          <a:lstStyle/>
          <a:p>
            <a:pPr algn="ctr"/>
            <a:r>
              <a:rPr lang="en-US" b="1"/>
              <a:t>factor present</a:t>
            </a:r>
          </a:p>
        </p:txBody>
      </p:sp>
      <p:sp>
        <p:nvSpPr>
          <p:cNvPr id="32777" name="AutoShape 9"/>
          <p:cNvSpPr>
            <a:spLocks noChangeArrowheads="1"/>
          </p:cNvSpPr>
          <p:nvPr/>
        </p:nvSpPr>
        <p:spPr bwMode="auto">
          <a:xfrm>
            <a:off x="2362200" y="3048000"/>
            <a:ext cx="2286000" cy="609600"/>
          </a:xfrm>
          <a:prstGeom prst="roundRect">
            <a:avLst>
              <a:gd name="adj" fmla="val 16667"/>
            </a:avLst>
          </a:prstGeom>
          <a:solidFill>
            <a:schemeClr val="accent1"/>
          </a:solidFill>
          <a:ln w="12699">
            <a:solidFill>
              <a:schemeClr val="tx1"/>
            </a:solidFill>
            <a:round/>
            <a:headEnd type="none" w="sm" len="sm"/>
            <a:tailEnd type="none" w="sm" len="sm"/>
          </a:ln>
        </p:spPr>
        <p:txBody>
          <a:bodyPr wrap="none" anchor="ctr"/>
          <a:lstStyle/>
          <a:p>
            <a:pPr algn="ctr"/>
            <a:r>
              <a:rPr lang="en-US" b="1"/>
              <a:t>factor absent</a:t>
            </a:r>
            <a:endParaRPr lang="en-US"/>
          </a:p>
        </p:txBody>
      </p:sp>
      <p:sp>
        <p:nvSpPr>
          <p:cNvPr id="32778" name="AutoShape 10"/>
          <p:cNvSpPr>
            <a:spLocks/>
          </p:cNvSpPr>
          <p:nvPr/>
        </p:nvSpPr>
        <p:spPr bwMode="auto">
          <a:xfrm flipH="1">
            <a:off x="6781800" y="1447800"/>
            <a:ext cx="76200" cy="1447800"/>
          </a:xfrm>
          <a:prstGeom prst="leftBrace">
            <a:avLst>
              <a:gd name="adj1" fmla="val 158333"/>
              <a:gd name="adj2" fmla="val 50000"/>
            </a:avLst>
          </a:prstGeom>
          <a:noFill/>
          <a:ln w="38100">
            <a:solidFill>
              <a:schemeClr val="tx1"/>
            </a:solidFill>
            <a:round/>
            <a:headEnd type="none" w="sm" len="sm"/>
            <a:tailEnd type="none" w="sm" len="sm"/>
          </a:ln>
        </p:spPr>
        <p:txBody>
          <a:bodyPr wrap="none" anchor="ctr"/>
          <a:lstStyle/>
          <a:p>
            <a:endParaRPr lang="en-US"/>
          </a:p>
        </p:txBody>
      </p:sp>
      <p:sp>
        <p:nvSpPr>
          <p:cNvPr id="32779" name="AutoShape 11"/>
          <p:cNvSpPr>
            <a:spLocks/>
          </p:cNvSpPr>
          <p:nvPr/>
        </p:nvSpPr>
        <p:spPr bwMode="auto">
          <a:xfrm flipH="1">
            <a:off x="4800600" y="838200"/>
            <a:ext cx="76200" cy="762000"/>
          </a:xfrm>
          <a:prstGeom prst="leftBrace">
            <a:avLst>
              <a:gd name="adj1" fmla="val 83333"/>
              <a:gd name="adj2" fmla="val 50000"/>
            </a:avLst>
          </a:prstGeom>
          <a:noFill/>
          <a:ln w="38100">
            <a:solidFill>
              <a:schemeClr val="tx1"/>
            </a:solidFill>
            <a:round/>
            <a:headEnd type="none" w="sm" len="sm"/>
            <a:tailEnd type="none" w="sm" len="sm"/>
          </a:ln>
        </p:spPr>
        <p:txBody>
          <a:bodyPr wrap="none" anchor="ctr"/>
          <a:lstStyle/>
          <a:p>
            <a:endParaRPr lang="en-US"/>
          </a:p>
        </p:txBody>
      </p:sp>
      <p:sp>
        <p:nvSpPr>
          <p:cNvPr id="32780" name="AutoShape 12"/>
          <p:cNvSpPr>
            <a:spLocks/>
          </p:cNvSpPr>
          <p:nvPr/>
        </p:nvSpPr>
        <p:spPr bwMode="auto">
          <a:xfrm flipH="1">
            <a:off x="4800600" y="2590800"/>
            <a:ext cx="76200" cy="762000"/>
          </a:xfrm>
          <a:prstGeom prst="leftBrace">
            <a:avLst>
              <a:gd name="adj1" fmla="val 83333"/>
              <a:gd name="adj2" fmla="val 50000"/>
            </a:avLst>
          </a:prstGeom>
          <a:noFill/>
          <a:ln w="38100">
            <a:solidFill>
              <a:schemeClr val="tx1"/>
            </a:solidFill>
            <a:round/>
            <a:headEnd type="none" w="sm" len="sm"/>
            <a:tailEnd type="none" w="sm" len="sm"/>
          </a:ln>
        </p:spPr>
        <p:txBody>
          <a:bodyPr wrap="none" anchor="ctr"/>
          <a:lstStyle/>
          <a:p>
            <a:endParaRPr lang="en-US"/>
          </a:p>
        </p:txBody>
      </p:sp>
      <p:cxnSp>
        <p:nvCxnSpPr>
          <p:cNvPr id="32781" name="AutoShape 13"/>
          <p:cNvCxnSpPr>
            <a:cxnSpLocks noChangeShapeType="1"/>
          </p:cNvCxnSpPr>
          <p:nvPr/>
        </p:nvCxnSpPr>
        <p:spPr bwMode="auto">
          <a:xfrm>
            <a:off x="5257800" y="3505200"/>
            <a:ext cx="3124200" cy="0"/>
          </a:xfrm>
          <a:prstGeom prst="straightConnector1">
            <a:avLst/>
          </a:prstGeom>
          <a:noFill/>
          <a:ln w="38100">
            <a:solidFill>
              <a:schemeClr val="tx1"/>
            </a:solidFill>
            <a:prstDash val="sysDot"/>
            <a:round/>
            <a:headEnd type="oval" w="sm" len="sm"/>
            <a:tailEnd type="oval" w="sm" len="sm"/>
          </a:ln>
        </p:spPr>
      </p:cxnSp>
      <p:cxnSp>
        <p:nvCxnSpPr>
          <p:cNvPr id="32782" name="AutoShape 14"/>
          <p:cNvCxnSpPr>
            <a:cxnSpLocks noChangeShapeType="1"/>
          </p:cNvCxnSpPr>
          <p:nvPr/>
        </p:nvCxnSpPr>
        <p:spPr bwMode="auto">
          <a:xfrm>
            <a:off x="2438400" y="3921125"/>
            <a:ext cx="2209800" cy="0"/>
          </a:xfrm>
          <a:prstGeom prst="straightConnector1">
            <a:avLst/>
          </a:prstGeom>
          <a:noFill/>
          <a:ln w="38100">
            <a:solidFill>
              <a:schemeClr val="tx1"/>
            </a:solidFill>
            <a:prstDash val="sysDot"/>
            <a:round/>
            <a:headEnd type="oval" w="sm" len="sm"/>
            <a:tailEnd type="oval" w="sm" len="sm"/>
          </a:ln>
        </p:spPr>
      </p:cxnSp>
      <p:sp>
        <p:nvSpPr>
          <p:cNvPr id="32783" name="Text Box 15"/>
          <p:cNvSpPr txBox="1">
            <a:spLocks noChangeArrowheads="1"/>
          </p:cNvSpPr>
          <p:nvPr/>
        </p:nvSpPr>
        <p:spPr bwMode="auto">
          <a:xfrm>
            <a:off x="6099175" y="3546475"/>
            <a:ext cx="1149350" cy="457200"/>
          </a:xfrm>
          <a:prstGeom prst="rect">
            <a:avLst/>
          </a:prstGeom>
          <a:noFill/>
          <a:ln w="12699">
            <a:noFill/>
            <a:miter lim="800000"/>
            <a:headEnd type="none" w="sm" len="sm"/>
            <a:tailEnd type="none" w="sm" len="sm"/>
          </a:ln>
        </p:spPr>
        <p:txBody>
          <a:bodyPr wrap="none">
            <a:spAutoFit/>
          </a:bodyPr>
          <a:lstStyle/>
          <a:p>
            <a:r>
              <a:rPr lang="en-US" b="1"/>
              <a:t>present</a:t>
            </a:r>
          </a:p>
        </p:txBody>
      </p:sp>
      <p:sp>
        <p:nvSpPr>
          <p:cNvPr id="32784" name="Text Box 16"/>
          <p:cNvSpPr txBox="1">
            <a:spLocks noChangeArrowheads="1"/>
          </p:cNvSpPr>
          <p:nvPr/>
        </p:nvSpPr>
        <p:spPr bwMode="auto">
          <a:xfrm>
            <a:off x="3108325" y="3886200"/>
            <a:ext cx="727075" cy="457200"/>
          </a:xfrm>
          <a:prstGeom prst="rect">
            <a:avLst/>
          </a:prstGeom>
          <a:noFill/>
          <a:ln w="12699">
            <a:noFill/>
            <a:miter lim="800000"/>
            <a:headEnd type="none" w="sm" len="sm"/>
            <a:tailEnd type="none" w="sm" len="sm"/>
          </a:ln>
        </p:spPr>
        <p:txBody>
          <a:bodyPr wrap="none">
            <a:spAutoFit/>
          </a:bodyPr>
          <a:lstStyle/>
          <a:p>
            <a:r>
              <a:rPr lang="en-US" b="1"/>
              <a:t>past</a:t>
            </a:r>
          </a:p>
        </p:txBody>
      </p:sp>
      <p:sp>
        <p:nvSpPr>
          <p:cNvPr id="32785" name="AutoShape 17"/>
          <p:cNvSpPr>
            <a:spLocks noChangeArrowheads="1"/>
          </p:cNvSpPr>
          <p:nvPr/>
        </p:nvSpPr>
        <p:spPr bwMode="auto">
          <a:xfrm flipH="1">
            <a:off x="3657600" y="4735513"/>
            <a:ext cx="3111500" cy="598487"/>
          </a:xfrm>
          <a:prstGeom prst="rightArrow">
            <a:avLst>
              <a:gd name="adj1" fmla="val 50000"/>
              <a:gd name="adj2" fmla="val 259971"/>
            </a:avLst>
          </a:prstGeom>
          <a:solidFill>
            <a:schemeClr val="accent1"/>
          </a:solidFill>
          <a:ln w="12700">
            <a:solidFill>
              <a:schemeClr val="tx1"/>
            </a:solidFill>
            <a:miter lim="800000"/>
            <a:headEnd/>
            <a:tailEnd/>
          </a:ln>
        </p:spPr>
        <p:txBody>
          <a:bodyPr wrap="none" anchor="ctr"/>
          <a:lstStyle/>
          <a:p>
            <a:endParaRPr lang="en-US"/>
          </a:p>
        </p:txBody>
      </p:sp>
      <p:sp>
        <p:nvSpPr>
          <p:cNvPr id="32786" name="Rectangle 18"/>
          <p:cNvSpPr>
            <a:spLocks noChangeArrowheads="1"/>
          </p:cNvSpPr>
          <p:nvPr/>
        </p:nvSpPr>
        <p:spPr bwMode="auto">
          <a:xfrm flipH="1">
            <a:off x="7391400" y="3962400"/>
            <a:ext cx="908050" cy="189865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2787" name="Line 19"/>
          <p:cNvSpPr>
            <a:spLocks noChangeShapeType="1"/>
          </p:cNvSpPr>
          <p:nvPr/>
        </p:nvSpPr>
        <p:spPr bwMode="auto">
          <a:xfrm flipH="1">
            <a:off x="1905000" y="5943600"/>
            <a:ext cx="6400800" cy="0"/>
          </a:xfrm>
          <a:prstGeom prst="line">
            <a:avLst/>
          </a:prstGeom>
          <a:noFill/>
          <a:ln w="63500">
            <a:solidFill>
              <a:srgbClr val="008000"/>
            </a:solidFill>
            <a:round/>
            <a:headEnd/>
            <a:tailEnd type="triangle" w="med" len="med"/>
          </a:ln>
        </p:spPr>
        <p:txBody>
          <a:bodyPr wrap="none" anchor="ctr"/>
          <a:lstStyle/>
          <a:p>
            <a:endParaRPr lang="en-GB"/>
          </a:p>
        </p:txBody>
      </p:sp>
      <p:sp>
        <p:nvSpPr>
          <p:cNvPr id="32788" name="Text Box 20"/>
          <p:cNvSpPr txBox="1">
            <a:spLocks noChangeArrowheads="1"/>
          </p:cNvSpPr>
          <p:nvPr/>
        </p:nvSpPr>
        <p:spPr bwMode="auto">
          <a:xfrm flipH="1">
            <a:off x="4838700" y="5486400"/>
            <a:ext cx="758825" cy="457200"/>
          </a:xfrm>
          <a:prstGeom prst="rect">
            <a:avLst/>
          </a:prstGeom>
          <a:noFill/>
          <a:ln w="9525">
            <a:noFill/>
            <a:miter lim="800000"/>
            <a:headEnd/>
            <a:tailEnd/>
          </a:ln>
        </p:spPr>
        <p:txBody>
          <a:bodyPr wrap="none">
            <a:spAutoFit/>
          </a:bodyPr>
          <a:lstStyle/>
          <a:p>
            <a:r>
              <a:rPr lang="en-US" b="1">
                <a:solidFill>
                  <a:srgbClr val="009900"/>
                </a:solidFill>
              </a:rPr>
              <a:t>time</a:t>
            </a:r>
          </a:p>
        </p:txBody>
      </p:sp>
      <p:sp>
        <p:nvSpPr>
          <p:cNvPr id="32789" name="AutoShape 21"/>
          <p:cNvSpPr>
            <a:spLocks noChangeArrowheads="1"/>
          </p:cNvSpPr>
          <p:nvPr/>
        </p:nvSpPr>
        <p:spPr bwMode="auto">
          <a:xfrm flipH="1">
            <a:off x="8081963" y="6019800"/>
            <a:ext cx="452437" cy="762000"/>
          </a:xfrm>
          <a:prstGeom prst="upArrow">
            <a:avLst>
              <a:gd name="adj1" fmla="val 50000"/>
              <a:gd name="adj2" fmla="val 42105"/>
            </a:avLst>
          </a:prstGeom>
          <a:solidFill>
            <a:srgbClr val="FFCC00"/>
          </a:solidFill>
          <a:ln w="9525">
            <a:solidFill>
              <a:schemeClr val="tx1"/>
            </a:solidFill>
            <a:miter lim="800000"/>
            <a:headEnd/>
            <a:tailEnd/>
          </a:ln>
        </p:spPr>
        <p:txBody>
          <a:bodyPr wrap="none" anchor="ctr"/>
          <a:lstStyle/>
          <a:p>
            <a:endParaRPr lang="en-US"/>
          </a:p>
        </p:txBody>
      </p:sp>
      <p:sp>
        <p:nvSpPr>
          <p:cNvPr id="32790" name="Text Box 22"/>
          <p:cNvSpPr txBox="1">
            <a:spLocks noChangeArrowheads="1"/>
          </p:cNvSpPr>
          <p:nvPr/>
        </p:nvSpPr>
        <p:spPr bwMode="auto">
          <a:xfrm flipH="1">
            <a:off x="5181600" y="6121400"/>
            <a:ext cx="2892425" cy="519113"/>
          </a:xfrm>
          <a:prstGeom prst="rect">
            <a:avLst/>
          </a:prstGeom>
          <a:noFill/>
          <a:ln w="9525">
            <a:noFill/>
            <a:miter lim="800000"/>
            <a:headEnd/>
            <a:tailEnd/>
          </a:ln>
        </p:spPr>
        <p:txBody>
          <a:bodyPr wrap="none">
            <a:spAutoFit/>
          </a:bodyPr>
          <a:lstStyle/>
          <a:p>
            <a:r>
              <a:rPr lang="en-US" sz="2800" b="1"/>
              <a:t>Study begins here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Getting Started</a:t>
            </a:r>
            <a:endParaRPr lang="en-GB" dirty="0"/>
          </a:p>
        </p:txBody>
      </p:sp>
      <p:sp>
        <p:nvSpPr>
          <p:cNvPr id="3" name="Content Placeholder 2"/>
          <p:cNvSpPr>
            <a:spLocks noGrp="1"/>
          </p:cNvSpPr>
          <p:nvPr>
            <p:ph idx="1"/>
          </p:nvPr>
        </p:nvSpPr>
        <p:spPr/>
        <p:txBody>
          <a:bodyPr/>
          <a:lstStyle/>
          <a:p>
            <a:r>
              <a:rPr lang="en-GB" dirty="0" smtClean="0"/>
              <a:t>Does </a:t>
            </a:r>
            <a:r>
              <a:rPr lang="en-GB" dirty="0" smtClean="0"/>
              <a:t>clinical/medical </a:t>
            </a:r>
            <a:r>
              <a:rPr lang="en-GB" dirty="0" smtClean="0"/>
              <a:t>training without research have as much value as </a:t>
            </a:r>
            <a:r>
              <a:rPr lang="en-GB" dirty="0" smtClean="0"/>
              <a:t>clinical/medical </a:t>
            </a:r>
            <a:r>
              <a:rPr lang="en-GB" dirty="0" smtClean="0"/>
              <a:t>training with research?</a:t>
            </a:r>
          </a:p>
          <a:p>
            <a:pPr>
              <a:buNone/>
            </a:pPr>
            <a:endParaRPr lang="en-GB" dirty="0" smtClean="0"/>
          </a:p>
          <a:p>
            <a:endParaRPr lang="en-GB"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rot="16266012">
            <a:off x="-1409700" y="3162300"/>
            <a:ext cx="4267200" cy="838200"/>
          </a:xfrm>
        </p:spPr>
        <p:txBody>
          <a:bodyPr/>
          <a:lstStyle/>
          <a:p>
            <a:r>
              <a:rPr lang="en-US" b="1" smtClean="0"/>
              <a:t>Cohort Design</a:t>
            </a:r>
            <a:endParaRPr lang="en-US" smtClean="0"/>
          </a:p>
        </p:txBody>
      </p:sp>
      <p:sp>
        <p:nvSpPr>
          <p:cNvPr id="36867" name="Rectangle 3"/>
          <p:cNvSpPr>
            <a:spLocks noChangeArrowheads="1"/>
          </p:cNvSpPr>
          <p:nvPr/>
        </p:nvSpPr>
        <p:spPr bwMode="auto">
          <a:xfrm>
            <a:off x="1828800" y="3733800"/>
            <a:ext cx="908050" cy="189865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6868" name="Line 4"/>
          <p:cNvSpPr>
            <a:spLocks noChangeShapeType="1"/>
          </p:cNvSpPr>
          <p:nvPr/>
        </p:nvSpPr>
        <p:spPr bwMode="auto">
          <a:xfrm>
            <a:off x="1828800" y="5715000"/>
            <a:ext cx="6400800" cy="0"/>
          </a:xfrm>
          <a:prstGeom prst="line">
            <a:avLst/>
          </a:prstGeom>
          <a:noFill/>
          <a:ln w="63500">
            <a:solidFill>
              <a:srgbClr val="008000"/>
            </a:solidFill>
            <a:round/>
            <a:headEnd/>
            <a:tailEnd type="triangle" w="med" len="med"/>
          </a:ln>
        </p:spPr>
        <p:txBody>
          <a:bodyPr wrap="none" anchor="ctr"/>
          <a:lstStyle/>
          <a:p>
            <a:endParaRPr lang="en-GB"/>
          </a:p>
        </p:txBody>
      </p:sp>
      <p:sp>
        <p:nvSpPr>
          <p:cNvPr id="36869" name="Text Box 5"/>
          <p:cNvSpPr txBox="1">
            <a:spLocks noChangeArrowheads="1"/>
          </p:cNvSpPr>
          <p:nvPr/>
        </p:nvSpPr>
        <p:spPr bwMode="auto">
          <a:xfrm>
            <a:off x="3505200" y="5715000"/>
            <a:ext cx="723900" cy="457200"/>
          </a:xfrm>
          <a:prstGeom prst="rect">
            <a:avLst/>
          </a:prstGeom>
          <a:noFill/>
          <a:ln w="9525">
            <a:noFill/>
            <a:miter lim="800000"/>
            <a:headEnd/>
            <a:tailEnd/>
          </a:ln>
        </p:spPr>
        <p:txBody>
          <a:bodyPr wrap="none">
            <a:spAutoFit/>
          </a:bodyPr>
          <a:lstStyle/>
          <a:p>
            <a:r>
              <a:rPr lang="en-US">
                <a:solidFill>
                  <a:srgbClr val="009900"/>
                </a:solidFill>
              </a:rPr>
              <a:t>time</a:t>
            </a:r>
          </a:p>
        </p:txBody>
      </p:sp>
      <p:sp>
        <p:nvSpPr>
          <p:cNvPr id="36870" name="AutoShape 6"/>
          <p:cNvSpPr>
            <a:spLocks noChangeArrowheads="1"/>
          </p:cNvSpPr>
          <p:nvPr/>
        </p:nvSpPr>
        <p:spPr bwMode="auto">
          <a:xfrm>
            <a:off x="2057400" y="5943600"/>
            <a:ext cx="452438" cy="762000"/>
          </a:xfrm>
          <a:prstGeom prst="upArrow">
            <a:avLst>
              <a:gd name="adj1" fmla="val 50000"/>
              <a:gd name="adj2" fmla="val 42105"/>
            </a:avLst>
          </a:prstGeom>
          <a:solidFill>
            <a:srgbClr val="FFCC00"/>
          </a:solidFill>
          <a:ln w="9525">
            <a:solidFill>
              <a:schemeClr val="tx1"/>
            </a:solidFill>
            <a:miter lim="800000"/>
            <a:headEnd/>
            <a:tailEnd/>
          </a:ln>
        </p:spPr>
        <p:txBody>
          <a:bodyPr wrap="none" anchor="ctr"/>
          <a:lstStyle/>
          <a:p>
            <a:endParaRPr lang="en-US"/>
          </a:p>
        </p:txBody>
      </p:sp>
      <p:sp>
        <p:nvSpPr>
          <p:cNvPr id="36871" name="Text Box 7"/>
          <p:cNvSpPr txBox="1">
            <a:spLocks noChangeArrowheads="1"/>
          </p:cNvSpPr>
          <p:nvPr/>
        </p:nvSpPr>
        <p:spPr bwMode="auto">
          <a:xfrm>
            <a:off x="2743200" y="6121400"/>
            <a:ext cx="2892425" cy="519113"/>
          </a:xfrm>
          <a:prstGeom prst="rect">
            <a:avLst/>
          </a:prstGeom>
          <a:noFill/>
          <a:ln w="9525">
            <a:noFill/>
            <a:miter lim="800000"/>
            <a:headEnd/>
            <a:tailEnd/>
          </a:ln>
        </p:spPr>
        <p:txBody>
          <a:bodyPr wrap="none">
            <a:spAutoFit/>
          </a:bodyPr>
          <a:lstStyle/>
          <a:p>
            <a:r>
              <a:rPr lang="en-US" sz="2800" b="1"/>
              <a:t>Study begins here</a:t>
            </a:r>
          </a:p>
        </p:txBody>
      </p:sp>
      <p:sp>
        <p:nvSpPr>
          <p:cNvPr id="36872" name="AutoShape 8"/>
          <p:cNvSpPr>
            <a:spLocks noChangeArrowheads="1"/>
          </p:cNvSpPr>
          <p:nvPr/>
        </p:nvSpPr>
        <p:spPr bwMode="auto">
          <a:xfrm>
            <a:off x="2362200" y="1371600"/>
            <a:ext cx="1600200" cy="1600200"/>
          </a:xfrm>
          <a:prstGeom prst="roundRect">
            <a:avLst>
              <a:gd name="adj" fmla="val 16667"/>
            </a:avLst>
          </a:prstGeom>
          <a:solidFill>
            <a:schemeClr val="accent1"/>
          </a:solidFill>
          <a:ln w="12699">
            <a:solidFill>
              <a:schemeClr val="tx1"/>
            </a:solidFill>
            <a:round/>
            <a:headEnd type="none" w="sm" len="sm"/>
            <a:tailEnd type="none" w="sm" len="sm"/>
          </a:ln>
        </p:spPr>
        <p:txBody>
          <a:bodyPr wrap="none" anchor="ctr"/>
          <a:lstStyle/>
          <a:p>
            <a:pPr algn="ctr"/>
            <a:r>
              <a:rPr lang="en-US" b="1"/>
              <a:t>Study</a:t>
            </a:r>
          </a:p>
          <a:p>
            <a:pPr algn="ctr"/>
            <a:r>
              <a:rPr lang="en-US" b="1"/>
              <a:t>population</a:t>
            </a:r>
          </a:p>
          <a:p>
            <a:pPr algn="ctr"/>
            <a:r>
              <a:rPr lang="en-US" b="1"/>
              <a:t>free of</a:t>
            </a:r>
          </a:p>
          <a:p>
            <a:pPr algn="ctr"/>
            <a:r>
              <a:rPr lang="en-US" b="1"/>
              <a:t>disease</a:t>
            </a:r>
          </a:p>
        </p:txBody>
      </p:sp>
      <p:sp>
        <p:nvSpPr>
          <p:cNvPr id="36873" name="AutoShape 9"/>
          <p:cNvSpPr>
            <a:spLocks noChangeArrowheads="1"/>
          </p:cNvSpPr>
          <p:nvPr/>
        </p:nvSpPr>
        <p:spPr bwMode="auto">
          <a:xfrm>
            <a:off x="4343400" y="838200"/>
            <a:ext cx="1600200" cy="914400"/>
          </a:xfrm>
          <a:prstGeom prst="roundRect">
            <a:avLst>
              <a:gd name="adj" fmla="val 16667"/>
            </a:avLst>
          </a:prstGeom>
          <a:solidFill>
            <a:schemeClr val="accent1"/>
          </a:solidFill>
          <a:ln w="12699">
            <a:solidFill>
              <a:schemeClr val="tx1"/>
            </a:solidFill>
            <a:round/>
            <a:headEnd type="none" w="sm" len="sm"/>
            <a:tailEnd type="none" w="sm" len="sm"/>
          </a:ln>
        </p:spPr>
        <p:txBody>
          <a:bodyPr wrap="none" anchor="ctr"/>
          <a:lstStyle/>
          <a:p>
            <a:pPr algn="ctr"/>
            <a:r>
              <a:rPr lang="en-US" b="1"/>
              <a:t>Factor</a:t>
            </a:r>
          </a:p>
          <a:p>
            <a:pPr algn="ctr"/>
            <a:r>
              <a:rPr lang="en-US" b="1"/>
              <a:t>present</a:t>
            </a:r>
          </a:p>
        </p:txBody>
      </p:sp>
      <p:sp>
        <p:nvSpPr>
          <p:cNvPr id="36874" name="AutoShape 10"/>
          <p:cNvSpPr>
            <a:spLocks noChangeArrowheads="1"/>
          </p:cNvSpPr>
          <p:nvPr/>
        </p:nvSpPr>
        <p:spPr bwMode="auto">
          <a:xfrm>
            <a:off x="4343400" y="2438400"/>
            <a:ext cx="1600200" cy="914400"/>
          </a:xfrm>
          <a:prstGeom prst="roundRect">
            <a:avLst>
              <a:gd name="adj" fmla="val 16667"/>
            </a:avLst>
          </a:prstGeom>
          <a:solidFill>
            <a:schemeClr val="accent1"/>
          </a:solidFill>
          <a:ln w="12699">
            <a:solidFill>
              <a:schemeClr val="tx1"/>
            </a:solidFill>
            <a:round/>
            <a:headEnd type="none" w="sm" len="sm"/>
            <a:tailEnd type="none" w="sm" len="sm"/>
          </a:ln>
        </p:spPr>
        <p:txBody>
          <a:bodyPr wrap="none" anchor="ctr"/>
          <a:lstStyle/>
          <a:p>
            <a:pPr algn="ctr"/>
            <a:r>
              <a:rPr lang="en-US" b="1"/>
              <a:t>Factor</a:t>
            </a:r>
          </a:p>
          <a:p>
            <a:pPr algn="ctr"/>
            <a:r>
              <a:rPr lang="en-US" b="1"/>
              <a:t>absent</a:t>
            </a:r>
          </a:p>
        </p:txBody>
      </p:sp>
      <p:sp>
        <p:nvSpPr>
          <p:cNvPr id="36875" name="AutoShape 11"/>
          <p:cNvSpPr>
            <a:spLocks noChangeArrowheads="1"/>
          </p:cNvSpPr>
          <p:nvPr/>
        </p:nvSpPr>
        <p:spPr bwMode="auto">
          <a:xfrm>
            <a:off x="6324600" y="533400"/>
            <a:ext cx="2286000" cy="609600"/>
          </a:xfrm>
          <a:prstGeom prst="roundRect">
            <a:avLst>
              <a:gd name="adj" fmla="val 16667"/>
            </a:avLst>
          </a:prstGeom>
          <a:solidFill>
            <a:schemeClr val="accent1"/>
          </a:solidFill>
          <a:ln w="12699">
            <a:solidFill>
              <a:schemeClr val="tx1"/>
            </a:solidFill>
            <a:round/>
            <a:headEnd type="none" w="sm" len="sm"/>
            <a:tailEnd type="none" w="sm" len="sm"/>
          </a:ln>
        </p:spPr>
        <p:txBody>
          <a:bodyPr wrap="none" anchor="ctr"/>
          <a:lstStyle/>
          <a:p>
            <a:pPr algn="ctr"/>
            <a:r>
              <a:rPr lang="en-US" b="1"/>
              <a:t>disease</a:t>
            </a:r>
          </a:p>
        </p:txBody>
      </p:sp>
      <p:sp>
        <p:nvSpPr>
          <p:cNvPr id="36876" name="AutoShape 12"/>
          <p:cNvSpPr>
            <a:spLocks noChangeArrowheads="1"/>
          </p:cNvSpPr>
          <p:nvPr/>
        </p:nvSpPr>
        <p:spPr bwMode="auto">
          <a:xfrm>
            <a:off x="6324600" y="1295400"/>
            <a:ext cx="2286000" cy="609600"/>
          </a:xfrm>
          <a:prstGeom prst="roundRect">
            <a:avLst>
              <a:gd name="adj" fmla="val 16667"/>
            </a:avLst>
          </a:prstGeom>
          <a:solidFill>
            <a:schemeClr val="accent1"/>
          </a:solidFill>
          <a:ln w="12699">
            <a:solidFill>
              <a:schemeClr val="tx1"/>
            </a:solidFill>
            <a:round/>
            <a:headEnd type="none" w="sm" len="sm"/>
            <a:tailEnd type="none" w="sm" len="sm"/>
          </a:ln>
        </p:spPr>
        <p:txBody>
          <a:bodyPr wrap="none" anchor="ctr"/>
          <a:lstStyle/>
          <a:p>
            <a:pPr algn="ctr"/>
            <a:r>
              <a:rPr lang="en-US" b="1"/>
              <a:t>no disease</a:t>
            </a:r>
          </a:p>
        </p:txBody>
      </p:sp>
      <p:sp>
        <p:nvSpPr>
          <p:cNvPr id="36877" name="AutoShape 13"/>
          <p:cNvSpPr>
            <a:spLocks noChangeArrowheads="1"/>
          </p:cNvSpPr>
          <p:nvPr/>
        </p:nvSpPr>
        <p:spPr bwMode="auto">
          <a:xfrm>
            <a:off x="6324600" y="2286000"/>
            <a:ext cx="2286000" cy="609600"/>
          </a:xfrm>
          <a:prstGeom prst="roundRect">
            <a:avLst>
              <a:gd name="adj" fmla="val 16667"/>
            </a:avLst>
          </a:prstGeom>
          <a:solidFill>
            <a:schemeClr val="accent1"/>
          </a:solidFill>
          <a:ln w="12699">
            <a:solidFill>
              <a:schemeClr val="tx1"/>
            </a:solidFill>
            <a:round/>
            <a:headEnd type="none" w="sm" len="sm"/>
            <a:tailEnd type="none" w="sm" len="sm"/>
          </a:ln>
        </p:spPr>
        <p:txBody>
          <a:bodyPr wrap="none" anchor="ctr"/>
          <a:lstStyle/>
          <a:p>
            <a:pPr algn="ctr"/>
            <a:r>
              <a:rPr lang="en-US" b="1"/>
              <a:t>disease</a:t>
            </a:r>
          </a:p>
        </p:txBody>
      </p:sp>
      <p:sp>
        <p:nvSpPr>
          <p:cNvPr id="36878" name="AutoShape 14"/>
          <p:cNvSpPr>
            <a:spLocks noChangeArrowheads="1"/>
          </p:cNvSpPr>
          <p:nvPr/>
        </p:nvSpPr>
        <p:spPr bwMode="auto">
          <a:xfrm>
            <a:off x="6324600" y="3048000"/>
            <a:ext cx="2286000" cy="609600"/>
          </a:xfrm>
          <a:prstGeom prst="roundRect">
            <a:avLst>
              <a:gd name="adj" fmla="val 16667"/>
            </a:avLst>
          </a:prstGeom>
          <a:solidFill>
            <a:schemeClr val="accent1"/>
          </a:solidFill>
          <a:ln w="12699">
            <a:solidFill>
              <a:schemeClr val="tx1"/>
            </a:solidFill>
            <a:round/>
            <a:headEnd type="none" w="sm" len="sm"/>
            <a:tailEnd type="none" w="sm" len="sm"/>
          </a:ln>
        </p:spPr>
        <p:txBody>
          <a:bodyPr wrap="none" anchor="ctr"/>
          <a:lstStyle/>
          <a:p>
            <a:pPr algn="ctr"/>
            <a:r>
              <a:rPr lang="en-US" b="1"/>
              <a:t>no disease</a:t>
            </a:r>
          </a:p>
        </p:txBody>
      </p:sp>
      <p:sp>
        <p:nvSpPr>
          <p:cNvPr id="36879" name="AutoShape 15"/>
          <p:cNvSpPr>
            <a:spLocks/>
          </p:cNvSpPr>
          <p:nvPr/>
        </p:nvSpPr>
        <p:spPr bwMode="auto">
          <a:xfrm>
            <a:off x="4114800" y="1447800"/>
            <a:ext cx="76200" cy="1447800"/>
          </a:xfrm>
          <a:prstGeom prst="leftBrace">
            <a:avLst>
              <a:gd name="adj1" fmla="val 158333"/>
              <a:gd name="adj2" fmla="val 50000"/>
            </a:avLst>
          </a:prstGeom>
          <a:noFill/>
          <a:ln w="38100">
            <a:solidFill>
              <a:schemeClr val="tx1"/>
            </a:solidFill>
            <a:round/>
            <a:headEnd type="none" w="sm" len="sm"/>
            <a:tailEnd type="none" w="sm" len="sm"/>
          </a:ln>
        </p:spPr>
        <p:txBody>
          <a:bodyPr wrap="none" anchor="ctr"/>
          <a:lstStyle/>
          <a:p>
            <a:endParaRPr lang="en-US"/>
          </a:p>
        </p:txBody>
      </p:sp>
      <p:sp>
        <p:nvSpPr>
          <p:cNvPr id="36880" name="AutoShape 16"/>
          <p:cNvSpPr>
            <a:spLocks/>
          </p:cNvSpPr>
          <p:nvPr/>
        </p:nvSpPr>
        <p:spPr bwMode="auto">
          <a:xfrm>
            <a:off x="6096000" y="838200"/>
            <a:ext cx="76200" cy="762000"/>
          </a:xfrm>
          <a:prstGeom prst="leftBrace">
            <a:avLst>
              <a:gd name="adj1" fmla="val 83333"/>
              <a:gd name="adj2" fmla="val 50000"/>
            </a:avLst>
          </a:prstGeom>
          <a:noFill/>
          <a:ln w="38100">
            <a:solidFill>
              <a:schemeClr val="tx1"/>
            </a:solidFill>
            <a:round/>
            <a:headEnd type="none" w="sm" len="sm"/>
            <a:tailEnd type="none" w="sm" len="sm"/>
          </a:ln>
        </p:spPr>
        <p:txBody>
          <a:bodyPr wrap="none" anchor="ctr"/>
          <a:lstStyle/>
          <a:p>
            <a:endParaRPr lang="en-US"/>
          </a:p>
        </p:txBody>
      </p:sp>
      <p:sp>
        <p:nvSpPr>
          <p:cNvPr id="36881" name="AutoShape 17"/>
          <p:cNvSpPr>
            <a:spLocks/>
          </p:cNvSpPr>
          <p:nvPr/>
        </p:nvSpPr>
        <p:spPr bwMode="auto">
          <a:xfrm>
            <a:off x="6096000" y="2590800"/>
            <a:ext cx="76200" cy="762000"/>
          </a:xfrm>
          <a:prstGeom prst="leftBrace">
            <a:avLst>
              <a:gd name="adj1" fmla="val 83333"/>
              <a:gd name="adj2" fmla="val 50000"/>
            </a:avLst>
          </a:prstGeom>
          <a:noFill/>
          <a:ln w="38100">
            <a:solidFill>
              <a:schemeClr val="tx1"/>
            </a:solidFill>
            <a:round/>
            <a:headEnd type="none" w="sm" len="sm"/>
            <a:tailEnd type="none" w="sm" len="sm"/>
          </a:ln>
        </p:spPr>
        <p:txBody>
          <a:bodyPr wrap="none" anchor="ctr"/>
          <a:lstStyle/>
          <a:p>
            <a:endParaRPr lang="en-US"/>
          </a:p>
        </p:txBody>
      </p:sp>
      <p:cxnSp>
        <p:nvCxnSpPr>
          <p:cNvPr id="36882" name="AutoShape 18"/>
          <p:cNvCxnSpPr>
            <a:cxnSpLocks noChangeShapeType="1"/>
          </p:cNvCxnSpPr>
          <p:nvPr/>
        </p:nvCxnSpPr>
        <p:spPr bwMode="auto">
          <a:xfrm>
            <a:off x="2590800" y="3657600"/>
            <a:ext cx="3124200" cy="0"/>
          </a:xfrm>
          <a:prstGeom prst="straightConnector1">
            <a:avLst/>
          </a:prstGeom>
          <a:noFill/>
          <a:ln w="38100">
            <a:solidFill>
              <a:schemeClr val="tx1"/>
            </a:solidFill>
            <a:prstDash val="sysDot"/>
            <a:round/>
            <a:headEnd type="oval" w="sm" len="sm"/>
            <a:tailEnd type="oval" w="sm" len="sm"/>
          </a:ln>
        </p:spPr>
      </p:cxnSp>
      <p:sp>
        <p:nvSpPr>
          <p:cNvPr id="36883" name="AutoShape 19"/>
          <p:cNvSpPr>
            <a:spLocks noChangeArrowheads="1"/>
          </p:cNvSpPr>
          <p:nvPr/>
        </p:nvSpPr>
        <p:spPr bwMode="auto">
          <a:xfrm>
            <a:off x="3365500" y="4876800"/>
            <a:ext cx="3111500" cy="446088"/>
          </a:xfrm>
          <a:prstGeom prst="rightArrow">
            <a:avLst>
              <a:gd name="adj1" fmla="val 50000"/>
              <a:gd name="adj2" fmla="val 348786"/>
            </a:avLst>
          </a:prstGeom>
          <a:solidFill>
            <a:schemeClr val="accent1"/>
          </a:solidFill>
          <a:ln w="12700">
            <a:solidFill>
              <a:schemeClr val="tx1"/>
            </a:solidFill>
            <a:miter lim="800000"/>
            <a:headEnd/>
            <a:tailEnd/>
          </a:ln>
        </p:spPr>
        <p:txBody>
          <a:bodyPr wrap="none" anchor="ctr"/>
          <a:lstStyle/>
          <a:p>
            <a:endParaRPr lang="en-US"/>
          </a:p>
        </p:txBody>
      </p:sp>
      <p:cxnSp>
        <p:nvCxnSpPr>
          <p:cNvPr id="36884" name="AutoShape 20"/>
          <p:cNvCxnSpPr>
            <a:cxnSpLocks noChangeShapeType="1"/>
          </p:cNvCxnSpPr>
          <p:nvPr/>
        </p:nvCxnSpPr>
        <p:spPr bwMode="auto">
          <a:xfrm>
            <a:off x="6324600" y="4038600"/>
            <a:ext cx="2209800" cy="0"/>
          </a:xfrm>
          <a:prstGeom prst="straightConnector1">
            <a:avLst/>
          </a:prstGeom>
          <a:noFill/>
          <a:ln w="38100">
            <a:solidFill>
              <a:schemeClr val="tx1"/>
            </a:solidFill>
            <a:prstDash val="sysDot"/>
            <a:round/>
            <a:headEnd type="oval" w="sm" len="sm"/>
            <a:tailEnd type="oval" w="sm" len="sm"/>
          </a:ln>
        </p:spPr>
      </p:cxnSp>
      <p:sp>
        <p:nvSpPr>
          <p:cNvPr id="36885" name="Text Box 21"/>
          <p:cNvSpPr txBox="1">
            <a:spLocks noChangeArrowheads="1"/>
          </p:cNvSpPr>
          <p:nvPr/>
        </p:nvSpPr>
        <p:spPr bwMode="auto">
          <a:xfrm>
            <a:off x="3336925" y="3698875"/>
            <a:ext cx="1149350" cy="457200"/>
          </a:xfrm>
          <a:prstGeom prst="rect">
            <a:avLst/>
          </a:prstGeom>
          <a:noFill/>
          <a:ln w="12699">
            <a:noFill/>
            <a:miter lim="800000"/>
            <a:headEnd type="none" w="sm" len="sm"/>
            <a:tailEnd type="none" w="sm" len="sm"/>
          </a:ln>
        </p:spPr>
        <p:txBody>
          <a:bodyPr wrap="none">
            <a:spAutoFit/>
          </a:bodyPr>
          <a:lstStyle/>
          <a:p>
            <a:r>
              <a:rPr lang="en-US" b="1"/>
              <a:t>present</a:t>
            </a:r>
          </a:p>
        </p:txBody>
      </p:sp>
      <p:sp>
        <p:nvSpPr>
          <p:cNvPr id="36886" name="Text Box 22"/>
          <p:cNvSpPr txBox="1">
            <a:spLocks noChangeArrowheads="1"/>
          </p:cNvSpPr>
          <p:nvPr/>
        </p:nvSpPr>
        <p:spPr bwMode="auto">
          <a:xfrm>
            <a:off x="6994525" y="4003675"/>
            <a:ext cx="996950" cy="457200"/>
          </a:xfrm>
          <a:prstGeom prst="rect">
            <a:avLst/>
          </a:prstGeom>
          <a:noFill/>
          <a:ln w="12699">
            <a:noFill/>
            <a:miter lim="800000"/>
            <a:headEnd type="none" w="sm" len="sm"/>
            <a:tailEnd type="none" w="sm" len="sm"/>
          </a:ln>
        </p:spPr>
        <p:txBody>
          <a:bodyPr wrap="none">
            <a:spAutoFit/>
          </a:bodyPr>
          <a:lstStyle/>
          <a:p>
            <a:r>
              <a:rPr lang="en-US" b="1"/>
              <a:t>future</a:t>
            </a:r>
          </a:p>
        </p:txBody>
      </p:sp>
      <p:sp>
        <p:nvSpPr>
          <p:cNvPr id="36887" name="Line 23"/>
          <p:cNvSpPr>
            <a:spLocks noChangeShapeType="1"/>
          </p:cNvSpPr>
          <p:nvPr/>
        </p:nvSpPr>
        <p:spPr bwMode="auto">
          <a:xfrm flipV="1">
            <a:off x="2209800" y="4191000"/>
            <a:ext cx="1447800" cy="914400"/>
          </a:xfrm>
          <a:prstGeom prst="line">
            <a:avLst/>
          </a:prstGeom>
          <a:noFill/>
          <a:ln w="38100">
            <a:solidFill>
              <a:schemeClr val="tx1"/>
            </a:solidFill>
            <a:round/>
            <a:headEnd type="none" w="sm" len="sm"/>
            <a:tailEnd type="triangle" w="sm" len="sm"/>
          </a:ln>
        </p:spPr>
        <p:txBody>
          <a:bodyPr wrap="none" anchor="ctr"/>
          <a:lstStyle/>
          <a:p>
            <a:endParaRPr lang="en-GB"/>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685800" y="381000"/>
            <a:ext cx="7772400" cy="685800"/>
          </a:xfrm>
        </p:spPr>
        <p:txBody>
          <a:bodyPr>
            <a:normAutofit fontScale="90000"/>
          </a:bodyPr>
          <a:lstStyle/>
          <a:p>
            <a:r>
              <a:rPr lang="en-US" b="1" smtClean="0"/>
              <a:t>Prospective Cohort study</a:t>
            </a:r>
            <a:endParaRPr lang="en-US" smtClean="0"/>
          </a:p>
        </p:txBody>
      </p:sp>
      <p:sp>
        <p:nvSpPr>
          <p:cNvPr id="38915" name="Rectangle 3"/>
          <p:cNvSpPr>
            <a:spLocks noChangeArrowheads="1"/>
          </p:cNvSpPr>
          <p:nvPr/>
        </p:nvSpPr>
        <p:spPr bwMode="auto">
          <a:xfrm>
            <a:off x="533400" y="2590800"/>
            <a:ext cx="2514600" cy="1371600"/>
          </a:xfrm>
          <a:prstGeom prst="rect">
            <a:avLst/>
          </a:prstGeom>
          <a:solidFill>
            <a:schemeClr val="accent1"/>
          </a:solidFill>
          <a:ln w="9525">
            <a:solidFill>
              <a:schemeClr val="tx1"/>
            </a:solidFill>
            <a:miter lim="800000"/>
            <a:headEnd/>
            <a:tailEnd/>
          </a:ln>
        </p:spPr>
        <p:txBody>
          <a:bodyPr wrap="none" anchor="ctr"/>
          <a:lstStyle/>
          <a:p>
            <a:pPr algn="ctr"/>
            <a:r>
              <a:rPr lang="en-US" b="1" dirty="0">
                <a:solidFill>
                  <a:srgbClr val="FFFFFF"/>
                </a:solidFill>
              </a:rPr>
              <a:t>E</a:t>
            </a:r>
            <a:r>
              <a:rPr lang="en-US" b="1" dirty="0" smtClean="0">
                <a:solidFill>
                  <a:srgbClr val="FFFFFF"/>
                </a:solidFill>
              </a:rPr>
              <a:t>xposure</a:t>
            </a:r>
            <a:endParaRPr lang="en-US" b="1" dirty="0">
              <a:solidFill>
                <a:srgbClr val="FFFFFF"/>
              </a:solidFill>
            </a:endParaRPr>
          </a:p>
          <a:p>
            <a:pPr algn="ctr"/>
            <a:endParaRPr lang="en-US" b="1" dirty="0">
              <a:solidFill>
                <a:srgbClr val="FFFFFF"/>
              </a:solidFill>
            </a:endParaRPr>
          </a:p>
        </p:txBody>
      </p:sp>
      <p:sp>
        <p:nvSpPr>
          <p:cNvPr id="38916" name="Rectangle 4"/>
          <p:cNvSpPr>
            <a:spLocks noChangeArrowheads="1"/>
          </p:cNvSpPr>
          <p:nvPr/>
        </p:nvSpPr>
        <p:spPr bwMode="auto">
          <a:xfrm>
            <a:off x="3505200" y="1676400"/>
            <a:ext cx="2286000" cy="838200"/>
          </a:xfrm>
          <a:prstGeom prst="rect">
            <a:avLst/>
          </a:prstGeom>
          <a:solidFill>
            <a:schemeClr val="accent1"/>
          </a:solidFill>
          <a:ln w="9525">
            <a:solidFill>
              <a:schemeClr val="tx1"/>
            </a:solidFill>
            <a:miter lim="800000"/>
            <a:headEnd/>
            <a:tailEnd/>
          </a:ln>
        </p:spPr>
        <p:txBody>
          <a:bodyPr wrap="none" anchor="ctr"/>
          <a:lstStyle/>
          <a:p>
            <a:pPr algn="ctr"/>
            <a:r>
              <a:rPr lang="en-US" b="1">
                <a:solidFill>
                  <a:srgbClr val="FFFFFF"/>
                </a:solidFill>
              </a:rPr>
              <a:t>Exposed</a:t>
            </a:r>
          </a:p>
        </p:txBody>
      </p:sp>
      <p:sp>
        <p:nvSpPr>
          <p:cNvPr id="38917" name="Rectangle 5"/>
          <p:cNvSpPr>
            <a:spLocks noChangeArrowheads="1"/>
          </p:cNvSpPr>
          <p:nvPr/>
        </p:nvSpPr>
        <p:spPr bwMode="auto">
          <a:xfrm>
            <a:off x="3505200" y="4114800"/>
            <a:ext cx="2286000" cy="838200"/>
          </a:xfrm>
          <a:prstGeom prst="rect">
            <a:avLst/>
          </a:prstGeom>
          <a:solidFill>
            <a:schemeClr val="accent1"/>
          </a:solidFill>
          <a:ln w="9525">
            <a:solidFill>
              <a:schemeClr val="tx1"/>
            </a:solidFill>
            <a:miter lim="800000"/>
            <a:headEnd/>
            <a:tailEnd/>
          </a:ln>
        </p:spPr>
        <p:txBody>
          <a:bodyPr wrap="none" anchor="ctr"/>
          <a:lstStyle/>
          <a:p>
            <a:pPr algn="ctr"/>
            <a:r>
              <a:rPr lang="en-US" b="1">
                <a:solidFill>
                  <a:srgbClr val="FFFFFF"/>
                </a:solidFill>
              </a:rPr>
              <a:t>Non-exposed</a:t>
            </a:r>
          </a:p>
        </p:txBody>
      </p:sp>
      <p:sp>
        <p:nvSpPr>
          <p:cNvPr id="38918" name="Rectangle 6"/>
          <p:cNvSpPr>
            <a:spLocks noChangeArrowheads="1"/>
          </p:cNvSpPr>
          <p:nvPr/>
        </p:nvSpPr>
        <p:spPr bwMode="auto">
          <a:xfrm>
            <a:off x="6400800" y="1676400"/>
            <a:ext cx="2286000" cy="838200"/>
          </a:xfrm>
          <a:prstGeom prst="rect">
            <a:avLst/>
          </a:prstGeom>
          <a:solidFill>
            <a:schemeClr val="accent1"/>
          </a:solidFill>
          <a:ln w="9525">
            <a:solidFill>
              <a:schemeClr val="tx1"/>
            </a:solidFill>
            <a:miter lim="800000"/>
            <a:headEnd/>
            <a:tailEnd/>
          </a:ln>
        </p:spPr>
        <p:txBody>
          <a:bodyPr wrap="none" anchor="ctr"/>
          <a:lstStyle/>
          <a:p>
            <a:pPr algn="ctr"/>
            <a:r>
              <a:rPr lang="en-US" b="1">
                <a:solidFill>
                  <a:srgbClr val="FFFFFF"/>
                </a:solidFill>
              </a:rPr>
              <a:t>Outcome</a:t>
            </a:r>
          </a:p>
        </p:txBody>
      </p:sp>
      <p:sp>
        <p:nvSpPr>
          <p:cNvPr id="38919" name="Rectangle 7"/>
          <p:cNvSpPr>
            <a:spLocks noChangeArrowheads="1"/>
          </p:cNvSpPr>
          <p:nvPr/>
        </p:nvSpPr>
        <p:spPr bwMode="auto">
          <a:xfrm>
            <a:off x="6400800" y="4114800"/>
            <a:ext cx="2286000" cy="838200"/>
          </a:xfrm>
          <a:prstGeom prst="rect">
            <a:avLst/>
          </a:prstGeom>
          <a:solidFill>
            <a:schemeClr val="accent1"/>
          </a:solidFill>
          <a:ln w="9525">
            <a:solidFill>
              <a:schemeClr val="tx1"/>
            </a:solidFill>
            <a:miter lim="800000"/>
            <a:headEnd/>
            <a:tailEnd/>
          </a:ln>
        </p:spPr>
        <p:txBody>
          <a:bodyPr wrap="none" anchor="ctr"/>
          <a:lstStyle/>
          <a:p>
            <a:pPr algn="ctr"/>
            <a:r>
              <a:rPr lang="en-US" b="1">
                <a:solidFill>
                  <a:srgbClr val="FFFFFF"/>
                </a:solidFill>
              </a:rPr>
              <a:t>Outcome</a:t>
            </a:r>
          </a:p>
        </p:txBody>
      </p:sp>
      <p:sp>
        <p:nvSpPr>
          <p:cNvPr id="38920" name="Text Box 8"/>
          <p:cNvSpPr txBox="1">
            <a:spLocks noChangeArrowheads="1"/>
          </p:cNvSpPr>
          <p:nvPr/>
        </p:nvSpPr>
        <p:spPr bwMode="auto">
          <a:xfrm>
            <a:off x="928688" y="4267200"/>
            <a:ext cx="1630362" cy="579438"/>
          </a:xfrm>
          <a:prstGeom prst="rect">
            <a:avLst/>
          </a:prstGeom>
          <a:noFill/>
          <a:ln w="9525">
            <a:noFill/>
            <a:miter lim="800000"/>
            <a:headEnd/>
            <a:tailEnd/>
          </a:ln>
        </p:spPr>
        <p:txBody>
          <a:bodyPr wrap="none">
            <a:spAutoFit/>
          </a:bodyPr>
          <a:lstStyle/>
          <a:p>
            <a:r>
              <a:rPr lang="en-US" sz="3200" b="1"/>
              <a:t>Baseline</a:t>
            </a:r>
          </a:p>
        </p:txBody>
      </p:sp>
      <p:sp>
        <p:nvSpPr>
          <p:cNvPr id="38921" name="Line 9"/>
          <p:cNvSpPr>
            <a:spLocks noChangeShapeType="1"/>
          </p:cNvSpPr>
          <p:nvPr/>
        </p:nvSpPr>
        <p:spPr bwMode="auto">
          <a:xfrm>
            <a:off x="533400" y="5638800"/>
            <a:ext cx="8153400" cy="0"/>
          </a:xfrm>
          <a:prstGeom prst="line">
            <a:avLst/>
          </a:prstGeom>
          <a:noFill/>
          <a:ln w="63500">
            <a:solidFill>
              <a:srgbClr val="008000"/>
            </a:solidFill>
            <a:round/>
            <a:headEnd/>
            <a:tailEnd type="triangle" w="med" len="med"/>
          </a:ln>
        </p:spPr>
        <p:txBody>
          <a:bodyPr wrap="none" anchor="ctr"/>
          <a:lstStyle/>
          <a:p>
            <a:endParaRPr lang="en-GB"/>
          </a:p>
        </p:txBody>
      </p:sp>
      <p:sp>
        <p:nvSpPr>
          <p:cNvPr id="38922" name="Line 10"/>
          <p:cNvSpPr>
            <a:spLocks noChangeShapeType="1"/>
          </p:cNvSpPr>
          <p:nvPr/>
        </p:nvSpPr>
        <p:spPr bwMode="auto">
          <a:xfrm>
            <a:off x="5943600" y="2057400"/>
            <a:ext cx="381000" cy="0"/>
          </a:xfrm>
          <a:prstGeom prst="line">
            <a:avLst/>
          </a:prstGeom>
          <a:noFill/>
          <a:ln w="31750">
            <a:solidFill>
              <a:schemeClr val="tx1"/>
            </a:solidFill>
            <a:round/>
            <a:headEnd/>
            <a:tailEnd type="triangle" w="med" len="med"/>
          </a:ln>
        </p:spPr>
        <p:txBody>
          <a:bodyPr wrap="none" anchor="ctr"/>
          <a:lstStyle/>
          <a:p>
            <a:endParaRPr lang="en-GB"/>
          </a:p>
        </p:txBody>
      </p:sp>
      <p:sp>
        <p:nvSpPr>
          <p:cNvPr id="38923" name="Line 11"/>
          <p:cNvSpPr>
            <a:spLocks noChangeShapeType="1"/>
          </p:cNvSpPr>
          <p:nvPr/>
        </p:nvSpPr>
        <p:spPr bwMode="auto">
          <a:xfrm>
            <a:off x="5943600" y="4495800"/>
            <a:ext cx="381000" cy="0"/>
          </a:xfrm>
          <a:prstGeom prst="line">
            <a:avLst/>
          </a:prstGeom>
          <a:noFill/>
          <a:ln w="31750">
            <a:solidFill>
              <a:schemeClr val="tx1"/>
            </a:solidFill>
            <a:round/>
            <a:headEnd/>
            <a:tailEnd type="triangle" w="med" len="med"/>
          </a:ln>
        </p:spPr>
        <p:txBody>
          <a:bodyPr wrap="none" anchor="ctr"/>
          <a:lstStyle/>
          <a:p>
            <a:endParaRPr lang="en-GB"/>
          </a:p>
        </p:txBody>
      </p:sp>
      <p:sp>
        <p:nvSpPr>
          <p:cNvPr id="38924" name="Line 12"/>
          <p:cNvSpPr>
            <a:spLocks noChangeShapeType="1"/>
          </p:cNvSpPr>
          <p:nvPr/>
        </p:nvSpPr>
        <p:spPr bwMode="auto">
          <a:xfrm flipV="1">
            <a:off x="3124200" y="2133600"/>
            <a:ext cx="304800" cy="381000"/>
          </a:xfrm>
          <a:prstGeom prst="line">
            <a:avLst/>
          </a:prstGeom>
          <a:noFill/>
          <a:ln w="31750">
            <a:solidFill>
              <a:schemeClr val="tx1"/>
            </a:solidFill>
            <a:round/>
            <a:headEnd/>
            <a:tailEnd type="triangle" w="med" len="med"/>
          </a:ln>
        </p:spPr>
        <p:txBody>
          <a:bodyPr wrap="none" anchor="ctr"/>
          <a:lstStyle/>
          <a:p>
            <a:endParaRPr lang="en-GB"/>
          </a:p>
        </p:txBody>
      </p:sp>
      <p:sp>
        <p:nvSpPr>
          <p:cNvPr id="38925" name="Line 13"/>
          <p:cNvSpPr>
            <a:spLocks noChangeShapeType="1"/>
          </p:cNvSpPr>
          <p:nvPr/>
        </p:nvSpPr>
        <p:spPr bwMode="auto">
          <a:xfrm>
            <a:off x="3124200" y="4038600"/>
            <a:ext cx="304800" cy="533400"/>
          </a:xfrm>
          <a:prstGeom prst="line">
            <a:avLst/>
          </a:prstGeom>
          <a:noFill/>
          <a:ln w="31750">
            <a:solidFill>
              <a:schemeClr val="tx1"/>
            </a:solidFill>
            <a:round/>
            <a:headEnd/>
            <a:tailEnd type="triangle" w="med" len="med"/>
          </a:ln>
        </p:spPr>
        <p:txBody>
          <a:bodyPr wrap="none" anchor="ctr"/>
          <a:lstStyle/>
          <a:p>
            <a:endParaRPr lang="en-GB"/>
          </a:p>
        </p:txBody>
      </p:sp>
      <p:sp>
        <p:nvSpPr>
          <p:cNvPr id="38926" name="Text Box 14"/>
          <p:cNvSpPr txBox="1">
            <a:spLocks noChangeArrowheads="1"/>
          </p:cNvSpPr>
          <p:nvPr/>
        </p:nvSpPr>
        <p:spPr bwMode="auto">
          <a:xfrm>
            <a:off x="4076700" y="5105400"/>
            <a:ext cx="855663" cy="519113"/>
          </a:xfrm>
          <a:prstGeom prst="rect">
            <a:avLst/>
          </a:prstGeom>
          <a:noFill/>
          <a:ln w="9525">
            <a:noFill/>
            <a:miter lim="800000"/>
            <a:headEnd/>
            <a:tailEnd/>
          </a:ln>
        </p:spPr>
        <p:txBody>
          <a:bodyPr wrap="none">
            <a:spAutoFit/>
          </a:bodyPr>
          <a:lstStyle/>
          <a:p>
            <a:r>
              <a:rPr lang="en-US" sz="2800" b="1">
                <a:solidFill>
                  <a:srgbClr val="009900"/>
                </a:solidFill>
              </a:rPr>
              <a:t>time</a:t>
            </a:r>
          </a:p>
        </p:txBody>
      </p:sp>
      <p:sp>
        <p:nvSpPr>
          <p:cNvPr id="38927" name="AutoShape 15"/>
          <p:cNvSpPr>
            <a:spLocks noChangeArrowheads="1"/>
          </p:cNvSpPr>
          <p:nvPr/>
        </p:nvSpPr>
        <p:spPr bwMode="auto">
          <a:xfrm>
            <a:off x="381000" y="5715000"/>
            <a:ext cx="533400" cy="914400"/>
          </a:xfrm>
          <a:prstGeom prst="upArrow">
            <a:avLst>
              <a:gd name="adj1" fmla="val 50000"/>
              <a:gd name="adj2" fmla="val 42857"/>
            </a:avLst>
          </a:prstGeom>
          <a:solidFill>
            <a:srgbClr val="FFCC00"/>
          </a:solidFill>
          <a:ln w="9525">
            <a:solidFill>
              <a:schemeClr val="tx1"/>
            </a:solidFill>
            <a:miter lim="800000"/>
            <a:headEnd/>
            <a:tailEnd/>
          </a:ln>
        </p:spPr>
        <p:txBody>
          <a:bodyPr wrap="none" anchor="ctr"/>
          <a:lstStyle/>
          <a:p>
            <a:endParaRPr lang="en-US"/>
          </a:p>
        </p:txBody>
      </p:sp>
      <p:sp>
        <p:nvSpPr>
          <p:cNvPr id="38928" name="Text Box 16"/>
          <p:cNvSpPr txBox="1">
            <a:spLocks noChangeArrowheads="1"/>
          </p:cNvSpPr>
          <p:nvPr/>
        </p:nvSpPr>
        <p:spPr bwMode="auto">
          <a:xfrm>
            <a:off x="914400" y="5943600"/>
            <a:ext cx="2505075" cy="457200"/>
          </a:xfrm>
          <a:prstGeom prst="rect">
            <a:avLst/>
          </a:prstGeom>
          <a:noFill/>
          <a:ln w="9525">
            <a:noFill/>
            <a:miter lim="800000"/>
            <a:headEnd/>
            <a:tailEnd/>
          </a:ln>
        </p:spPr>
        <p:txBody>
          <a:bodyPr wrap="none">
            <a:spAutoFit/>
          </a:bodyPr>
          <a:lstStyle/>
          <a:p>
            <a:r>
              <a:rPr lang="en-US" b="1"/>
              <a:t>Study begins here</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685800" y="381000"/>
            <a:ext cx="7772400" cy="685800"/>
          </a:xfrm>
        </p:spPr>
        <p:txBody>
          <a:bodyPr>
            <a:normAutofit fontScale="90000"/>
          </a:bodyPr>
          <a:lstStyle/>
          <a:p>
            <a:r>
              <a:rPr lang="en-US" b="1" smtClean="0"/>
              <a:t>Retrospective Cohort study</a:t>
            </a:r>
            <a:endParaRPr lang="en-US" smtClean="0"/>
          </a:p>
        </p:txBody>
      </p:sp>
      <p:sp>
        <p:nvSpPr>
          <p:cNvPr id="40963" name="Rectangle 3"/>
          <p:cNvSpPr>
            <a:spLocks noChangeArrowheads="1"/>
          </p:cNvSpPr>
          <p:nvPr/>
        </p:nvSpPr>
        <p:spPr bwMode="auto">
          <a:xfrm>
            <a:off x="533400" y="2590800"/>
            <a:ext cx="2514600" cy="1371600"/>
          </a:xfrm>
          <a:prstGeom prst="rect">
            <a:avLst/>
          </a:prstGeom>
          <a:solidFill>
            <a:schemeClr val="accent1"/>
          </a:solidFill>
          <a:ln w="9525">
            <a:solidFill>
              <a:schemeClr val="tx1"/>
            </a:solidFill>
            <a:miter lim="800000"/>
            <a:headEnd/>
            <a:tailEnd/>
          </a:ln>
        </p:spPr>
        <p:txBody>
          <a:bodyPr wrap="none" anchor="ctr"/>
          <a:lstStyle/>
          <a:p>
            <a:pPr algn="ctr"/>
            <a:r>
              <a:rPr lang="en-US" b="1" dirty="0" smtClean="0">
                <a:solidFill>
                  <a:srgbClr val="FFFFFF"/>
                </a:solidFill>
              </a:rPr>
              <a:t>Exposure</a:t>
            </a:r>
            <a:endParaRPr lang="en-US" b="1" dirty="0">
              <a:solidFill>
                <a:srgbClr val="FFFFFF"/>
              </a:solidFill>
            </a:endParaRPr>
          </a:p>
          <a:p>
            <a:pPr algn="ctr"/>
            <a:endParaRPr lang="en-US" b="1" dirty="0">
              <a:solidFill>
                <a:srgbClr val="FFFFFF"/>
              </a:solidFill>
            </a:endParaRPr>
          </a:p>
        </p:txBody>
      </p:sp>
      <p:sp>
        <p:nvSpPr>
          <p:cNvPr id="40964" name="Rectangle 4"/>
          <p:cNvSpPr>
            <a:spLocks noChangeArrowheads="1"/>
          </p:cNvSpPr>
          <p:nvPr/>
        </p:nvSpPr>
        <p:spPr bwMode="auto">
          <a:xfrm>
            <a:off x="3505200" y="1676400"/>
            <a:ext cx="2286000" cy="838200"/>
          </a:xfrm>
          <a:prstGeom prst="rect">
            <a:avLst/>
          </a:prstGeom>
          <a:solidFill>
            <a:schemeClr val="accent1"/>
          </a:solidFill>
          <a:ln w="9525">
            <a:solidFill>
              <a:schemeClr val="tx1"/>
            </a:solidFill>
            <a:miter lim="800000"/>
            <a:headEnd/>
            <a:tailEnd/>
          </a:ln>
        </p:spPr>
        <p:txBody>
          <a:bodyPr wrap="none" anchor="ctr"/>
          <a:lstStyle/>
          <a:p>
            <a:pPr algn="ctr"/>
            <a:r>
              <a:rPr lang="en-US" b="1">
                <a:solidFill>
                  <a:srgbClr val="FFFFFF"/>
                </a:solidFill>
              </a:rPr>
              <a:t>Exposed</a:t>
            </a:r>
          </a:p>
        </p:txBody>
      </p:sp>
      <p:sp>
        <p:nvSpPr>
          <p:cNvPr id="40965" name="Rectangle 5"/>
          <p:cNvSpPr>
            <a:spLocks noChangeArrowheads="1"/>
          </p:cNvSpPr>
          <p:nvPr/>
        </p:nvSpPr>
        <p:spPr bwMode="auto">
          <a:xfrm>
            <a:off x="3505200" y="4114800"/>
            <a:ext cx="2286000" cy="838200"/>
          </a:xfrm>
          <a:prstGeom prst="rect">
            <a:avLst/>
          </a:prstGeom>
          <a:solidFill>
            <a:schemeClr val="accent1"/>
          </a:solidFill>
          <a:ln w="9525">
            <a:solidFill>
              <a:schemeClr val="tx1"/>
            </a:solidFill>
            <a:miter lim="800000"/>
            <a:headEnd/>
            <a:tailEnd/>
          </a:ln>
        </p:spPr>
        <p:txBody>
          <a:bodyPr wrap="none" anchor="ctr"/>
          <a:lstStyle/>
          <a:p>
            <a:pPr algn="ctr"/>
            <a:r>
              <a:rPr lang="en-US" b="1">
                <a:solidFill>
                  <a:srgbClr val="FFFFFF"/>
                </a:solidFill>
              </a:rPr>
              <a:t>Non-exposed</a:t>
            </a:r>
          </a:p>
        </p:txBody>
      </p:sp>
      <p:sp>
        <p:nvSpPr>
          <p:cNvPr id="40966" name="Rectangle 6"/>
          <p:cNvSpPr>
            <a:spLocks noChangeArrowheads="1"/>
          </p:cNvSpPr>
          <p:nvPr/>
        </p:nvSpPr>
        <p:spPr bwMode="auto">
          <a:xfrm>
            <a:off x="6400800" y="1676400"/>
            <a:ext cx="2286000" cy="838200"/>
          </a:xfrm>
          <a:prstGeom prst="rect">
            <a:avLst/>
          </a:prstGeom>
          <a:solidFill>
            <a:schemeClr val="accent1"/>
          </a:solidFill>
          <a:ln w="9525">
            <a:solidFill>
              <a:schemeClr val="tx1"/>
            </a:solidFill>
            <a:miter lim="800000"/>
            <a:headEnd/>
            <a:tailEnd/>
          </a:ln>
        </p:spPr>
        <p:txBody>
          <a:bodyPr wrap="none" anchor="ctr"/>
          <a:lstStyle/>
          <a:p>
            <a:pPr algn="ctr"/>
            <a:r>
              <a:rPr lang="en-US" b="1">
                <a:solidFill>
                  <a:srgbClr val="FFFFFF"/>
                </a:solidFill>
              </a:rPr>
              <a:t>Outcome</a:t>
            </a:r>
          </a:p>
        </p:txBody>
      </p:sp>
      <p:sp>
        <p:nvSpPr>
          <p:cNvPr id="40967" name="Rectangle 7"/>
          <p:cNvSpPr>
            <a:spLocks noChangeArrowheads="1"/>
          </p:cNvSpPr>
          <p:nvPr/>
        </p:nvSpPr>
        <p:spPr bwMode="auto">
          <a:xfrm>
            <a:off x="6400800" y="4114800"/>
            <a:ext cx="2286000" cy="838200"/>
          </a:xfrm>
          <a:prstGeom prst="rect">
            <a:avLst/>
          </a:prstGeom>
          <a:solidFill>
            <a:schemeClr val="accent1"/>
          </a:solidFill>
          <a:ln w="9525">
            <a:solidFill>
              <a:schemeClr val="tx1"/>
            </a:solidFill>
            <a:miter lim="800000"/>
            <a:headEnd/>
            <a:tailEnd/>
          </a:ln>
        </p:spPr>
        <p:txBody>
          <a:bodyPr wrap="none" anchor="ctr"/>
          <a:lstStyle/>
          <a:p>
            <a:pPr algn="ctr"/>
            <a:r>
              <a:rPr lang="en-US" b="1">
                <a:solidFill>
                  <a:srgbClr val="FFFFFF"/>
                </a:solidFill>
              </a:rPr>
              <a:t>Outcome</a:t>
            </a:r>
          </a:p>
        </p:txBody>
      </p:sp>
      <p:sp>
        <p:nvSpPr>
          <p:cNvPr id="40968" name="Text Box 8"/>
          <p:cNvSpPr txBox="1">
            <a:spLocks noChangeArrowheads="1"/>
          </p:cNvSpPr>
          <p:nvPr/>
        </p:nvSpPr>
        <p:spPr bwMode="auto">
          <a:xfrm>
            <a:off x="914400" y="4267200"/>
            <a:ext cx="1630363" cy="579438"/>
          </a:xfrm>
          <a:prstGeom prst="rect">
            <a:avLst/>
          </a:prstGeom>
          <a:noFill/>
          <a:ln w="9525">
            <a:noFill/>
            <a:miter lim="800000"/>
            <a:headEnd/>
            <a:tailEnd/>
          </a:ln>
        </p:spPr>
        <p:txBody>
          <a:bodyPr wrap="none">
            <a:spAutoFit/>
          </a:bodyPr>
          <a:lstStyle/>
          <a:p>
            <a:r>
              <a:rPr lang="en-US" sz="3200" b="1"/>
              <a:t>Baseline</a:t>
            </a:r>
          </a:p>
        </p:txBody>
      </p:sp>
      <p:sp>
        <p:nvSpPr>
          <p:cNvPr id="40969" name="Line 9"/>
          <p:cNvSpPr>
            <a:spLocks noChangeShapeType="1"/>
          </p:cNvSpPr>
          <p:nvPr/>
        </p:nvSpPr>
        <p:spPr bwMode="auto">
          <a:xfrm>
            <a:off x="533400" y="5638800"/>
            <a:ext cx="8153400" cy="0"/>
          </a:xfrm>
          <a:prstGeom prst="line">
            <a:avLst/>
          </a:prstGeom>
          <a:noFill/>
          <a:ln w="63500">
            <a:solidFill>
              <a:srgbClr val="008000"/>
            </a:solidFill>
            <a:round/>
            <a:headEnd/>
            <a:tailEnd type="triangle" w="med" len="med"/>
          </a:ln>
        </p:spPr>
        <p:txBody>
          <a:bodyPr wrap="none" anchor="ctr"/>
          <a:lstStyle/>
          <a:p>
            <a:endParaRPr lang="en-GB"/>
          </a:p>
        </p:txBody>
      </p:sp>
      <p:sp>
        <p:nvSpPr>
          <p:cNvPr id="40970" name="Line 10"/>
          <p:cNvSpPr>
            <a:spLocks noChangeShapeType="1"/>
          </p:cNvSpPr>
          <p:nvPr/>
        </p:nvSpPr>
        <p:spPr bwMode="auto">
          <a:xfrm>
            <a:off x="5943600" y="2057400"/>
            <a:ext cx="381000" cy="0"/>
          </a:xfrm>
          <a:prstGeom prst="line">
            <a:avLst/>
          </a:prstGeom>
          <a:noFill/>
          <a:ln w="31750">
            <a:solidFill>
              <a:schemeClr val="tx1"/>
            </a:solidFill>
            <a:round/>
            <a:headEnd/>
            <a:tailEnd type="triangle" w="med" len="med"/>
          </a:ln>
        </p:spPr>
        <p:txBody>
          <a:bodyPr wrap="none" anchor="ctr"/>
          <a:lstStyle/>
          <a:p>
            <a:endParaRPr lang="en-GB"/>
          </a:p>
        </p:txBody>
      </p:sp>
      <p:sp>
        <p:nvSpPr>
          <p:cNvPr id="40971" name="Line 11"/>
          <p:cNvSpPr>
            <a:spLocks noChangeShapeType="1"/>
          </p:cNvSpPr>
          <p:nvPr/>
        </p:nvSpPr>
        <p:spPr bwMode="auto">
          <a:xfrm>
            <a:off x="5943600" y="4495800"/>
            <a:ext cx="381000" cy="0"/>
          </a:xfrm>
          <a:prstGeom prst="line">
            <a:avLst/>
          </a:prstGeom>
          <a:noFill/>
          <a:ln w="31750">
            <a:solidFill>
              <a:schemeClr val="tx1"/>
            </a:solidFill>
            <a:round/>
            <a:headEnd/>
            <a:tailEnd type="triangle" w="med" len="med"/>
          </a:ln>
        </p:spPr>
        <p:txBody>
          <a:bodyPr wrap="none" anchor="ctr"/>
          <a:lstStyle/>
          <a:p>
            <a:endParaRPr lang="en-GB"/>
          </a:p>
        </p:txBody>
      </p:sp>
      <p:sp>
        <p:nvSpPr>
          <p:cNvPr id="40972" name="Line 12"/>
          <p:cNvSpPr>
            <a:spLocks noChangeShapeType="1"/>
          </p:cNvSpPr>
          <p:nvPr/>
        </p:nvSpPr>
        <p:spPr bwMode="auto">
          <a:xfrm flipV="1">
            <a:off x="3124200" y="2133600"/>
            <a:ext cx="304800" cy="381000"/>
          </a:xfrm>
          <a:prstGeom prst="line">
            <a:avLst/>
          </a:prstGeom>
          <a:noFill/>
          <a:ln w="31750">
            <a:solidFill>
              <a:schemeClr val="tx1"/>
            </a:solidFill>
            <a:round/>
            <a:headEnd/>
            <a:tailEnd type="triangle" w="med" len="med"/>
          </a:ln>
        </p:spPr>
        <p:txBody>
          <a:bodyPr wrap="none" anchor="ctr"/>
          <a:lstStyle/>
          <a:p>
            <a:endParaRPr lang="en-GB"/>
          </a:p>
        </p:txBody>
      </p:sp>
      <p:sp>
        <p:nvSpPr>
          <p:cNvPr id="40973" name="Line 13"/>
          <p:cNvSpPr>
            <a:spLocks noChangeShapeType="1"/>
          </p:cNvSpPr>
          <p:nvPr/>
        </p:nvSpPr>
        <p:spPr bwMode="auto">
          <a:xfrm>
            <a:off x="3124200" y="4038600"/>
            <a:ext cx="304800" cy="533400"/>
          </a:xfrm>
          <a:prstGeom prst="line">
            <a:avLst/>
          </a:prstGeom>
          <a:noFill/>
          <a:ln w="31750">
            <a:solidFill>
              <a:schemeClr val="tx1"/>
            </a:solidFill>
            <a:round/>
            <a:headEnd/>
            <a:tailEnd type="triangle" w="med" len="med"/>
          </a:ln>
        </p:spPr>
        <p:txBody>
          <a:bodyPr wrap="none" anchor="ctr"/>
          <a:lstStyle/>
          <a:p>
            <a:endParaRPr lang="en-GB"/>
          </a:p>
        </p:txBody>
      </p:sp>
      <p:sp>
        <p:nvSpPr>
          <p:cNvPr id="40974" name="Text Box 14"/>
          <p:cNvSpPr txBox="1">
            <a:spLocks noChangeArrowheads="1"/>
          </p:cNvSpPr>
          <p:nvPr/>
        </p:nvSpPr>
        <p:spPr bwMode="auto">
          <a:xfrm>
            <a:off x="4076700" y="5159375"/>
            <a:ext cx="950913" cy="579438"/>
          </a:xfrm>
          <a:prstGeom prst="rect">
            <a:avLst/>
          </a:prstGeom>
          <a:noFill/>
          <a:ln w="9525">
            <a:noFill/>
            <a:miter lim="800000"/>
            <a:headEnd/>
            <a:tailEnd/>
          </a:ln>
        </p:spPr>
        <p:txBody>
          <a:bodyPr wrap="none">
            <a:spAutoFit/>
          </a:bodyPr>
          <a:lstStyle/>
          <a:p>
            <a:r>
              <a:rPr lang="en-US" sz="3200" b="1">
                <a:solidFill>
                  <a:srgbClr val="009900"/>
                </a:solidFill>
              </a:rPr>
              <a:t>time</a:t>
            </a:r>
          </a:p>
        </p:txBody>
      </p:sp>
      <p:sp>
        <p:nvSpPr>
          <p:cNvPr id="40975" name="AutoShape 15"/>
          <p:cNvSpPr>
            <a:spLocks noChangeArrowheads="1"/>
          </p:cNvSpPr>
          <p:nvPr/>
        </p:nvSpPr>
        <p:spPr bwMode="auto">
          <a:xfrm>
            <a:off x="8382000" y="5715000"/>
            <a:ext cx="533400" cy="914400"/>
          </a:xfrm>
          <a:prstGeom prst="upArrow">
            <a:avLst>
              <a:gd name="adj1" fmla="val 50000"/>
              <a:gd name="adj2" fmla="val 42857"/>
            </a:avLst>
          </a:prstGeom>
          <a:solidFill>
            <a:srgbClr val="FFCC00"/>
          </a:solidFill>
          <a:ln w="9525">
            <a:solidFill>
              <a:schemeClr val="tx1"/>
            </a:solidFill>
            <a:miter lim="800000"/>
            <a:headEnd/>
            <a:tailEnd/>
          </a:ln>
        </p:spPr>
        <p:txBody>
          <a:bodyPr wrap="none" anchor="ctr"/>
          <a:lstStyle/>
          <a:p>
            <a:endParaRPr lang="en-US"/>
          </a:p>
        </p:txBody>
      </p:sp>
      <p:sp>
        <p:nvSpPr>
          <p:cNvPr id="40976" name="Text Box 16"/>
          <p:cNvSpPr txBox="1">
            <a:spLocks noChangeArrowheads="1"/>
          </p:cNvSpPr>
          <p:nvPr/>
        </p:nvSpPr>
        <p:spPr bwMode="auto">
          <a:xfrm>
            <a:off x="5943600" y="5943600"/>
            <a:ext cx="2505075" cy="457200"/>
          </a:xfrm>
          <a:prstGeom prst="rect">
            <a:avLst/>
          </a:prstGeom>
          <a:noFill/>
          <a:ln w="9525">
            <a:noFill/>
            <a:miter lim="800000"/>
            <a:headEnd/>
            <a:tailEnd/>
          </a:ln>
        </p:spPr>
        <p:txBody>
          <a:bodyPr wrap="none">
            <a:spAutoFit/>
          </a:bodyPr>
          <a:lstStyle/>
          <a:p>
            <a:r>
              <a:rPr lang="en-US" b="1"/>
              <a:t>Study begins here</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0"/>
            <a:ext cx="7772400" cy="1143000"/>
          </a:xfrm>
        </p:spPr>
        <p:txBody>
          <a:bodyPr/>
          <a:lstStyle/>
          <a:p>
            <a:pPr eaLnBrk="1" hangingPunct="1"/>
            <a:r>
              <a:rPr lang="en-US" smtClean="0"/>
              <a:t>Experimental Designs</a:t>
            </a:r>
          </a:p>
        </p:txBody>
      </p:sp>
      <p:sp>
        <p:nvSpPr>
          <p:cNvPr id="5123" name="Rectangle 3"/>
          <p:cNvSpPr>
            <a:spLocks noGrp="1" noChangeArrowheads="1"/>
          </p:cNvSpPr>
          <p:nvPr>
            <p:ph type="body" idx="1"/>
          </p:nvPr>
        </p:nvSpPr>
        <p:spPr>
          <a:xfrm>
            <a:off x="0" y="990600"/>
            <a:ext cx="9144000" cy="4724400"/>
          </a:xfrm>
        </p:spPr>
        <p:txBody>
          <a:bodyPr/>
          <a:lstStyle/>
          <a:p>
            <a:pPr lvl="1" eaLnBrk="1" hangingPunct="1">
              <a:lnSpc>
                <a:spcPct val="90000"/>
              </a:lnSpc>
            </a:pPr>
            <a:r>
              <a:rPr lang="en-US" dirty="0" smtClean="0">
                <a:solidFill>
                  <a:schemeClr val="hlink"/>
                </a:solidFill>
              </a:rPr>
              <a:t>Clinical Trials</a:t>
            </a:r>
            <a:r>
              <a:rPr lang="en-US" sz="2400" dirty="0" smtClean="0"/>
              <a:t> – (individual in a special environment are randomized)</a:t>
            </a:r>
          </a:p>
          <a:p>
            <a:pPr lvl="1" eaLnBrk="1" hangingPunct="1">
              <a:lnSpc>
                <a:spcPct val="90000"/>
              </a:lnSpc>
            </a:pPr>
            <a:r>
              <a:rPr lang="en-US" dirty="0" smtClean="0">
                <a:solidFill>
                  <a:schemeClr val="hlink"/>
                </a:solidFill>
              </a:rPr>
              <a:t>Field Trials</a:t>
            </a:r>
            <a:r>
              <a:rPr lang="en-US" sz="2400" dirty="0" smtClean="0"/>
              <a:t> – (individuals in the community are randomized)</a:t>
            </a:r>
          </a:p>
          <a:p>
            <a:pPr lvl="1" eaLnBrk="1" hangingPunct="1">
              <a:lnSpc>
                <a:spcPct val="90000"/>
              </a:lnSpc>
            </a:pPr>
            <a:r>
              <a:rPr lang="en-US" dirty="0" smtClean="0">
                <a:solidFill>
                  <a:schemeClr val="hlink"/>
                </a:solidFill>
              </a:rPr>
              <a:t>Community Interventions</a:t>
            </a:r>
            <a:r>
              <a:rPr lang="en-US" sz="2400" dirty="0" smtClean="0"/>
              <a:t> – (whole communities are randomized)</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2"/>
          <p:cNvSpPr>
            <a:spLocks noGrp="1" noChangeArrowheads="1"/>
          </p:cNvSpPr>
          <p:nvPr>
            <p:ph type="title"/>
          </p:nvPr>
        </p:nvSpPr>
        <p:spPr/>
        <p:txBody>
          <a:bodyPr/>
          <a:lstStyle/>
          <a:p>
            <a:pPr eaLnBrk="1" hangingPunct="1">
              <a:defRPr/>
            </a:pPr>
            <a:r>
              <a:rPr lang="en-GB" sz="4400" b="0" smtClean="0"/>
              <a:t>Types of trials</a:t>
            </a:r>
            <a:endParaRPr lang="da-DK" sz="4400" b="0" smtClean="0"/>
          </a:p>
        </p:txBody>
      </p:sp>
      <p:graphicFrame>
        <p:nvGraphicFramePr>
          <p:cNvPr id="1026" name="Object 3"/>
          <p:cNvGraphicFramePr>
            <a:graphicFrameLocks noChangeAspect="1"/>
          </p:cNvGraphicFramePr>
          <p:nvPr>
            <p:ph type="dgm" idx="1"/>
          </p:nvPr>
        </p:nvGraphicFramePr>
        <p:xfrm>
          <a:off x="1366838" y="1998663"/>
          <a:ext cx="6408737" cy="3740150"/>
        </p:xfrm>
        <a:graphic>
          <a:graphicData uri="http://schemas.openxmlformats.org/presentationml/2006/ole">
            <p:oleObj spid="_x0000_s65538" name="MS Org Chart" r:id="rId3" imgW="6406920" imgH="3454200" progId="">
              <p:embed followColorScheme="full"/>
            </p:oleObj>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2"/>
          <p:cNvSpPr>
            <a:spLocks noGrp="1" noChangeArrowheads="1"/>
          </p:cNvSpPr>
          <p:nvPr>
            <p:ph type="title"/>
          </p:nvPr>
        </p:nvSpPr>
        <p:spPr>
          <a:xfrm rot="16266012">
            <a:off x="-1982787" y="3198813"/>
            <a:ext cx="5410200" cy="838200"/>
          </a:xfrm>
        </p:spPr>
        <p:txBody>
          <a:bodyPr/>
          <a:lstStyle/>
          <a:p>
            <a:pPr eaLnBrk="1" hangingPunct="1">
              <a:defRPr/>
            </a:pPr>
            <a:r>
              <a:rPr lang="en-US" smtClean="0"/>
              <a:t>Experimental Design</a:t>
            </a:r>
          </a:p>
        </p:txBody>
      </p:sp>
      <p:sp>
        <p:nvSpPr>
          <p:cNvPr id="45059" name="Rectangle 3"/>
          <p:cNvSpPr>
            <a:spLocks noChangeArrowheads="1"/>
          </p:cNvSpPr>
          <p:nvPr/>
        </p:nvSpPr>
        <p:spPr bwMode="auto">
          <a:xfrm>
            <a:off x="1828800" y="3733800"/>
            <a:ext cx="908050" cy="1898650"/>
          </a:xfrm>
          <a:prstGeom prst="rect">
            <a:avLst/>
          </a:prstGeom>
          <a:solidFill>
            <a:schemeClr val="accent1"/>
          </a:solidFill>
          <a:ln w="12700">
            <a:solidFill>
              <a:schemeClr val="tx1"/>
            </a:solidFill>
            <a:miter lim="800000"/>
            <a:headEnd/>
            <a:tailEnd/>
          </a:ln>
        </p:spPr>
        <p:txBody>
          <a:bodyPr wrap="none" anchor="ctr"/>
          <a:lstStyle/>
          <a:p>
            <a:pPr algn="ctr"/>
            <a:endParaRPr lang="en-US"/>
          </a:p>
        </p:txBody>
      </p:sp>
      <p:sp>
        <p:nvSpPr>
          <p:cNvPr id="45060" name="Line 4"/>
          <p:cNvSpPr>
            <a:spLocks noChangeShapeType="1"/>
          </p:cNvSpPr>
          <p:nvPr/>
        </p:nvSpPr>
        <p:spPr bwMode="auto">
          <a:xfrm>
            <a:off x="1828800" y="5715000"/>
            <a:ext cx="6400800" cy="0"/>
          </a:xfrm>
          <a:prstGeom prst="line">
            <a:avLst/>
          </a:prstGeom>
          <a:noFill/>
          <a:ln w="63500">
            <a:solidFill>
              <a:srgbClr val="008000"/>
            </a:solidFill>
            <a:round/>
            <a:headEnd/>
            <a:tailEnd type="triangle" w="med" len="med"/>
          </a:ln>
        </p:spPr>
        <p:txBody>
          <a:bodyPr wrap="none" anchor="ctr"/>
          <a:lstStyle/>
          <a:p>
            <a:endParaRPr lang="en-GB"/>
          </a:p>
        </p:txBody>
      </p:sp>
      <p:sp>
        <p:nvSpPr>
          <p:cNvPr id="45061" name="Text Box 5"/>
          <p:cNvSpPr txBox="1">
            <a:spLocks noChangeArrowheads="1"/>
          </p:cNvSpPr>
          <p:nvPr/>
        </p:nvSpPr>
        <p:spPr bwMode="auto">
          <a:xfrm>
            <a:off x="3505200" y="5664200"/>
            <a:ext cx="855663" cy="519113"/>
          </a:xfrm>
          <a:prstGeom prst="rect">
            <a:avLst/>
          </a:prstGeom>
          <a:noFill/>
          <a:ln w="9525">
            <a:noFill/>
            <a:miter lim="800000"/>
            <a:headEnd/>
            <a:tailEnd/>
          </a:ln>
        </p:spPr>
        <p:txBody>
          <a:bodyPr wrap="none">
            <a:spAutoFit/>
          </a:bodyPr>
          <a:lstStyle/>
          <a:p>
            <a:pPr eaLnBrk="0" hangingPunct="0"/>
            <a:r>
              <a:rPr lang="en-US" sz="2800" b="1">
                <a:solidFill>
                  <a:srgbClr val="009900"/>
                </a:solidFill>
              </a:rPr>
              <a:t>time</a:t>
            </a:r>
          </a:p>
        </p:txBody>
      </p:sp>
      <p:sp>
        <p:nvSpPr>
          <p:cNvPr id="45062" name="AutoShape 6"/>
          <p:cNvSpPr>
            <a:spLocks noChangeArrowheads="1"/>
          </p:cNvSpPr>
          <p:nvPr/>
        </p:nvSpPr>
        <p:spPr bwMode="auto">
          <a:xfrm>
            <a:off x="2057400" y="5943600"/>
            <a:ext cx="452438" cy="762000"/>
          </a:xfrm>
          <a:prstGeom prst="upArrow">
            <a:avLst>
              <a:gd name="adj1" fmla="val 50000"/>
              <a:gd name="adj2" fmla="val 42105"/>
            </a:avLst>
          </a:prstGeom>
          <a:solidFill>
            <a:srgbClr val="FFCC00"/>
          </a:solidFill>
          <a:ln w="9525">
            <a:solidFill>
              <a:schemeClr val="tx1"/>
            </a:solidFill>
            <a:miter lim="800000"/>
            <a:headEnd/>
            <a:tailEnd/>
          </a:ln>
        </p:spPr>
        <p:txBody>
          <a:bodyPr wrap="none" anchor="ctr"/>
          <a:lstStyle/>
          <a:p>
            <a:endParaRPr lang="en-GB"/>
          </a:p>
        </p:txBody>
      </p:sp>
      <p:sp>
        <p:nvSpPr>
          <p:cNvPr id="45063" name="Text Box 7"/>
          <p:cNvSpPr txBox="1">
            <a:spLocks noChangeArrowheads="1"/>
          </p:cNvSpPr>
          <p:nvPr/>
        </p:nvSpPr>
        <p:spPr bwMode="auto">
          <a:xfrm>
            <a:off x="2743200" y="5991225"/>
            <a:ext cx="2811463" cy="366713"/>
          </a:xfrm>
          <a:prstGeom prst="rect">
            <a:avLst/>
          </a:prstGeom>
          <a:noFill/>
          <a:ln w="9525">
            <a:noFill/>
            <a:miter lim="800000"/>
            <a:headEnd/>
            <a:tailEnd/>
          </a:ln>
        </p:spPr>
        <p:txBody>
          <a:bodyPr wrap="none">
            <a:spAutoFit/>
          </a:bodyPr>
          <a:lstStyle/>
          <a:p>
            <a:pPr eaLnBrk="0" hangingPunct="0"/>
            <a:r>
              <a:rPr lang="en-US" sz="1400" b="1"/>
              <a:t>Study begins here  (baseline point</a:t>
            </a:r>
            <a:r>
              <a:rPr lang="en-US" sz="1800" b="1"/>
              <a:t>)</a:t>
            </a:r>
          </a:p>
        </p:txBody>
      </p:sp>
      <p:sp>
        <p:nvSpPr>
          <p:cNvPr id="45064" name="AutoShape 8"/>
          <p:cNvSpPr>
            <a:spLocks noChangeArrowheads="1"/>
          </p:cNvSpPr>
          <p:nvPr/>
        </p:nvSpPr>
        <p:spPr bwMode="auto">
          <a:xfrm>
            <a:off x="2362200" y="1752600"/>
            <a:ext cx="1600200" cy="914400"/>
          </a:xfrm>
          <a:prstGeom prst="roundRect">
            <a:avLst>
              <a:gd name="adj" fmla="val 16667"/>
            </a:avLst>
          </a:prstGeom>
          <a:solidFill>
            <a:schemeClr val="accent1"/>
          </a:solidFill>
          <a:ln w="12699">
            <a:solidFill>
              <a:schemeClr val="tx1"/>
            </a:solidFill>
            <a:round/>
            <a:headEnd type="none" w="sm" len="sm"/>
            <a:tailEnd type="none" w="sm" len="sm"/>
          </a:ln>
        </p:spPr>
        <p:txBody>
          <a:bodyPr wrap="none" anchor="ctr"/>
          <a:lstStyle/>
          <a:p>
            <a:pPr algn="ctr" eaLnBrk="0" hangingPunct="0"/>
            <a:r>
              <a:rPr lang="en-US" b="1"/>
              <a:t>Study</a:t>
            </a:r>
          </a:p>
          <a:p>
            <a:pPr algn="ctr" eaLnBrk="0" hangingPunct="0"/>
            <a:r>
              <a:rPr lang="en-US" b="1"/>
              <a:t>population</a:t>
            </a:r>
          </a:p>
        </p:txBody>
      </p:sp>
      <p:sp>
        <p:nvSpPr>
          <p:cNvPr id="45065" name="AutoShape 9"/>
          <p:cNvSpPr>
            <a:spLocks noChangeArrowheads="1"/>
          </p:cNvSpPr>
          <p:nvPr/>
        </p:nvSpPr>
        <p:spPr bwMode="auto">
          <a:xfrm>
            <a:off x="4343400" y="838200"/>
            <a:ext cx="1600200" cy="914400"/>
          </a:xfrm>
          <a:prstGeom prst="roundRect">
            <a:avLst>
              <a:gd name="adj" fmla="val 16667"/>
            </a:avLst>
          </a:prstGeom>
          <a:solidFill>
            <a:schemeClr val="accent1"/>
          </a:solidFill>
          <a:ln w="12699">
            <a:solidFill>
              <a:schemeClr val="tx1"/>
            </a:solidFill>
            <a:round/>
            <a:headEnd type="none" w="sm" len="sm"/>
            <a:tailEnd type="none" w="sm" len="sm"/>
          </a:ln>
        </p:spPr>
        <p:txBody>
          <a:bodyPr wrap="none" anchor="ctr"/>
          <a:lstStyle/>
          <a:p>
            <a:pPr algn="ctr" eaLnBrk="0" hangingPunct="0"/>
            <a:r>
              <a:rPr lang="en-US" b="1"/>
              <a:t>Intervention</a:t>
            </a:r>
          </a:p>
        </p:txBody>
      </p:sp>
      <p:sp>
        <p:nvSpPr>
          <p:cNvPr id="45066" name="AutoShape 10"/>
          <p:cNvSpPr>
            <a:spLocks noChangeArrowheads="1"/>
          </p:cNvSpPr>
          <p:nvPr/>
        </p:nvSpPr>
        <p:spPr bwMode="auto">
          <a:xfrm>
            <a:off x="4343400" y="2438400"/>
            <a:ext cx="1600200" cy="914400"/>
          </a:xfrm>
          <a:prstGeom prst="roundRect">
            <a:avLst>
              <a:gd name="adj" fmla="val 16667"/>
            </a:avLst>
          </a:prstGeom>
          <a:solidFill>
            <a:schemeClr val="accent1"/>
          </a:solidFill>
          <a:ln w="12699">
            <a:solidFill>
              <a:schemeClr val="tx1"/>
            </a:solidFill>
            <a:round/>
            <a:headEnd type="none" w="sm" len="sm"/>
            <a:tailEnd type="none" w="sm" len="sm"/>
          </a:ln>
        </p:spPr>
        <p:txBody>
          <a:bodyPr wrap="none" anchor="ctr"/>
          <a:lstStyle/>
          <a:p>
            <a:pPr algn="ctr" eaLnBrk="0" hangingPunct="0"/>
            <a:r>
              <a:rPr lang="en-US" b="1"/>
              <a:t>Control</a:t>
            </a:r>
          </a:p>
        </p:txBody>
      </p:sp>
      <p:sp>
        <p:nvSpPr>
          <p:cNvPr id="45067" name="AutoShape 11"/>
          <p:cNvSpPr>
            <a:spLocks noChangeArrowheads="1"/>
          </p:cNvSpPr>
          <p:nvPr/>
        </p:nvSpPr>
        <p:spPr bwMode="auto">
          <a:xfrm>
            <a:off x="6324600" y="533400"/>
            <a:ext cx="2286000" cy="609600"/>
          </a:xfrm>
          <a:prstGeom prst="roundRect">
            <a:avLst>
              <a:gd name="adj" fmla="val 16667"/>
            </a:avLst>
          </a:prstGeom>
          <a:solidFill>
            <a:schemeClr val="accent1"/>
          </a:solidFill>
          <a:ln w="12699">
            <a:solidFill>
              <a:schemeClr val="tx1"/>
            </a:solidFill>
            <a:round/>
            <a:headEnd type="none" w="sm" len="sm"/>
            <a:tailEnd type="none" w="sm" len="sm"/>
          </a:ln>
        </p:spPr>
        <p:txBody>
          <a:bodyPr wrap="none" anchor="ctr"/>
          <a:lstStyle/>
          <a:p>
            <a:pPr algn="ctr" eaLnBrk="0" hangingPunct="0"/>
            <a:r>
              <a:rPr lang="en-US" b="1"/>
              <a:t>outcome</a:t>
            </a:r>
          </a:p>
        </p:txBody>
      </p:sp>
      <p:sp>
        <p:nvSpPr>
          <p:cNvPr id="45068" name="AutoShape 12"/>
          <p:cNvSpPr>
            <a:spLocks noChangeArrowheads="1"/>
          </p:cNvSpPr>
          <p:nvPr/>
        </p:nvSpPr>
        <p:spPr bwMode="auto">
          <a:xfrm>
            <a:off x="6324600" y="1295400"/>
            <a:ext cx="2286000" cy="609600"/>
          </a:xfrm>
          <a:prstGeom prst="roundRect">
            <a:avLst>
              <a:gd name="adj" fmla="val 16667"/>
            </a:avLst>
          </a:prstGeom>
          <a:solidFill>
            <a:schemeClr val="accent1"/>
          </a:solidFill>
          <a:ln w="12699">
            <a:solidFill>
              <a:schemeClr val="tx1"/>
            </a:solidFill>
            <a:round/>
            <a:headEnd type="none" w="sm" len="sm"/>
            <a:tailEnd type="none" w="sm" len="sm"/>
          </a:ln>
        </p:spPr>
        <p:txBody>
          <a:bodyPr wrap="none" anchor="ctr"/>
          <a:lstStyle/>
          <a:p>
            <a:pPr algn="ctr" eaLnBrk="0" hangingPunct="0"/>
            <a:r>
              <a:rPr lang="en-US" b="1"/>
              <a:t>no outcome</a:t>
            </a:r>
          </a:p>
        </p:txBody>
      </p:sp>
      <p:sp>
        <p:nvSpPr>
          <p:cNvPr id="45069" name="AutoShape 13"/>
          <p:cNvSpPr>
            <a:spLocks noChangeArrowheads="1"/>
          </p:cNvSpPr>
          <p:nvPr/>
        </p:nvSpPr>
        <p:spPr bwMode="auto">
          <a:xfrm>
            <a:off x="6324600" y="2286000"/>
            <a:ext cx="2286000" cy="609600"/>
          </a:xfrm>
          <a:prstGeom prst="roundRect">
            <a:avLst>
              <a:gd name="adj" fmla="val 16667"/>
            </a:avLst>
          </a:prstGeom>
          <a:solidFill>
            <a:schemeClr val="accent1"/>
          </a:solidFill>
          <a:ln w="12699">
            <a:solidFill>
              <a:schemeClr val="tx1"/>
            </a:solidFill>
            <a:round/>
            <a:headEnd type="none" w="sm" len="sm"/>
            <a:tailEnd type="none" w="sm" len="sm"/>
          </a:ln>
        </p:spPr>
        <p:txBody>
          <a:bodyPr wrap="none" anchor="ctr"/>
          <a:lstStyle/>
          <a:p>
            <a:pPr algn="ctr" eaLnBrk="0" hangingPunct="0"/>
            <a:r>
              <a:rPr lang="en-US" b="1"/>
              <a:t>outcome</a:t>
            </a:r>
          </a:p>
        </p:txBody>
      </p:sp>
      <p:sp>
        <p:nvSpPr>
          <p:cNvPr id="45070" name="AutoShape 14"/>
          <p:cNvSpPr>
            <a:spLocks noChangeArrowheads="1"/>
          </p:cNvSpPr>
          <p:nvPr/>
        </p:nvSpPr>
        <p:spPr bwMode="auto">
          <a:xfrm>
            <a:off x="6324600" y="3048000"/>
            <a:ext cx="2286000" cy="609600"/>
          </a:xfrm>
          <a:prstGeom prst="roundRect">
            <a:avLst>
              <a:gd name="adj" fmla="val 16667"/>
            </a:avLst>
          </a:prstGeom>
          <a:solidFill>
            <a:schemeClr val="accent1"/>
          </a:solidFill>
          <a:ln w="12699">
            <a:solidFill>
              <a:schemeClr val="tx1"/>
            </a:solidFill>
            <a:round/>
            <a:headEnd type="none" w="sm" len="sm"/>
            <a:tailEnd type="none" w="sm" len="sm"/>
          </a:ln>
        </p:spPr>
        <p:txBody>
          <a:bodyPr wrap="none" anchor="ctr"/>
          <a:lstStyle/>
          <a:p>
            <a:pPr algn="ctr" eaLnBrk="0" hangingPunct="0"/>
            <a:r>
              <a:rPr lang="en-US" b="1"/>
              <a:t>no outcome</a:t>
            </a:r>
          </a:p>
        </p:txBody>
      </p:sp>
      <p:sp>
        <p:nvSpPr>
          <p:cNvPr id="45071" name="AutoShape 15"/>
          <p:cNvSpPr>
            <a:spLocks/>
          </p:cNvSpPr>
          <p:nvPr/>
        </p:nvSpPr>
        <p:spPr bwMode="auto">
          <a:xfrm>
            <a:off x="4114800" y="1447800"/>
            <a:ext cx="76200" cy="1447800"/>
          </a:xfrm>
          <a:prstGeom prst="leftBrace">
            <a:avLst>
              <a:gd name="adj1" fmla="val 158333"/>
              <a:gd name="adj2" fmla="val 50000"/>
            </a:avLst>
          </a:prstGeom>
          <a:noFill/>
          <a:ln w="38100">
            <a:solidFill>
              <a:schemeClr val="tx1"/>
            </a:solidFill>
            <a:round/>
            <a:headEnd type="none" w="sm" len="sm"/>
            <a:tailEnd type="none" w="sm" len="sm"/>
          </a:ln>
        </p:spPr>
        <p:txBody>
          <a:bodyPr wrap="none" anchor="ctr"/>
          <a:lstStyle/>
          <a:p>
            <a:endParaRPr lang="en-GB"/>
          </a:p>
        </p:txBody>
      </p:sp>
      <p:sp>
        <p:nvSpPr>
          <p:cNvPr id="45072" name="AutoShape 16"/>
          <p:cNvSpPr>
            <a:spLocks/>
          </p:cNvSpPr>
          <p:nvPr/>
        </p:nvSpPr>
        <p:spPr bwMode="auto">
          <a:xfrm>
            <a:off x="6096000" y="838200"/>
            <a:ext cx="76200" cy="762000"/>
          </a:xfrm>
          <a:prstGeom prst="leftBrace">
            <a:avLst>
              <a:gd name="adj1" fmla="val 83333"/>
              <a:gd name="adj2" fmla="val 50000"/>
            </a:avLst>
          </a:prstGeom>
          <a:noFill/>
          <a:ln w="38100">
            <a:solidFill>
              <a:schemeClr val="tx1"/>
            </a:solidFill>
            <a:round/>
            <a:headEnd type="none" w="sm" len="sm"/>
            <a:tailEnd type="none" w="sm" len="sm"/>
          </a:ln>
        </p:spPr>
        <p:txBody>
          <a:bodyPr wrap="none" anchor="ctr"/>
          <a:lstStyle/>
          <a:p>
            <a:endParaRPr lang="en-GB"/>
          </a:p>
        </p:txBody>
      </p:sp>
      <p:sp>
        <p:nvSpPr>
          <p:cNvPr id="45073" name="AutoShape 17"/>
          <p:cNvSpPr>
            <a:spLocks/>
          </p:cNvSpPr>
          <p:nvPr/>
        </p:nvSpPr>
        <p:spPr bwMode="auto">
          <a:xfrm>
            <a:off x="6096000" y="2590800"/>
            <a:ext cx="76200" cy="762000"/>
          </a:xfrm>
          <a:prstGeom prst="leftBrace">
            <a:avLst>
              <a:gd name="adj1" fmla="val 83333"/>
              <a:gd name="adj2" fmla="val 50000"/>
            </a:avLst>
          </a:prstGeom>
          <a:noFill/>
          <a:ln w="38100">
            <a:solidFill>
              <a:schemeClr val="tx1"/>
            </a:solidFill>
            <a:round/>
            <a:headEnd type="none" w="sm" len="sm"/>
            <a:tailEnd type="none" w="sm" len="sm"/>
          </a:ln>
        </p:spPr>
        <p:txBody>
          <a:bodyPr wrap="none" anchor="ctr"/>
          <a:lstStyle/>
          <a:p>
            <a:endParaRPr lang="en-GB"/>
          </a:p>
        </p:txBody>
      </p:sp>
      <p:cxnSp>
        <p:nvCxnSpPr>
          <p:cNvPr id="45074" name="AutoShape 18"/>
          <p:cNvCxnSpPr>
            <a:cxnSpLocks noChangeShapeType="1"/>
          </p:cNvCxnSpPr>
          <p:nvPr/>
        </p:nvCxnSpPr>
        <p:spPr bwMode="auto">
          <a:xfrm>
            <a:off x="2590800" y="3657600"/>
            <a:ext cx="3124200" cy="0"/>
          </a:xfrm>
          <a:prstGeom prst="straightConnector1">
            <a:avLst/>
          </a:prstGeom>
          <a:noFill/>
          <a:ln w="38100">
            <a:solidFill>
              <a:schemeClr val="tx1"/>
            </a:solidFill>
            <a:prstDash val="sysDot"/>
            <a:round/>
            <a:headEnd type="oval" w="sm" len="sm"/>
            <a:tailEnd type="oval" w="sm" len="sm"/>
          </a:ln>
        </p:spPr>
      </p:cxnSp>
      <p:sp>
        <p:nvSpPr>
          <p:cNvPr id="45075" name="AutoShape 19"/>
          <p:cNvSpPr>
            <a:spLocks noChangeArrowheads="1"/>
          </p:cNvSpPr>
          <p:nvPr/>
        </p:nvSpPr>
        <p:spPr bwMode="auto">
          <a:xfrm>
            <a:off x="3365500" y="4876800"/>
            <a:ext cx="3111500" cy="446088"/>
          </a:xfrm>
          <a:prstGeom prst="rightArrow">
            <a:avLst>
              <a:gd name="adj1" fmla="val 50000"/>
              <a:gd name="adj2" fmla="val 348786"/>
            </a:avLst>
          </a:prstGeom>
          <a:solidFill>
            <a:schemeClr val="accent1"/>
          </a:solidFill>
          <a:ln w="12700">
            <a:solidFill>
              <a:schemeClr val="tx1"/>
            </a:solidFill>
            <a:miter lim="800000"/>
            <a:headEnd/>
            <a:tailEnd/>
          </a:ln>
        </p:spPr>
        <p:txBody>
          <a:bodyPr wrap="none" anchor="ctr"/>
          <a:lstStyle/>
          <a:p>
            <a:endParaRPr lang="en-GB"/>
          </a:p>
        </p:txBody>
      </p:sp>
      <p:cxnSp>
        <p:nvCxnSpPr>
          <p:cNvPr id="45076" name="AutoShape 20"/>
          <p:cNvCxnSpPr>
            <a:cxnSpLocks noChangeShapeType="1"/>
          </p:cNvCxnSpPr>
          <p:nvPr/>
        </p:nvCxnSpPr>
        <p:spPr bwMode="auto">
          <a:xfrm>
            <a:off x="6324600" y="4038600"/>
            <a:ext cx="2209800" cy="0"/>
          </a:xfrm>
          <a:prstGeom prst="straightConnector1">
            <a:avLst/>
          </a:prstGeom>
          <a:noFill/>
          <a:ln w="38100">
            <a:solidFill>
              <a:schemeClr val="tx1"/>
            </a:solidFill>
            <a:prstDash val="sysDot"/>
            <a:round/>
            <a:headEnd type="oval" w="sm" len="sm"/>
            <a:tailEnd type="oval" w="sm" len="sm"/>
          </a:ln>
        </p:spPr>
      </p:cxnSp>
      <p:sp>
        <p:nvSpPr>
          <p:cNvPr id="45077" name="Text Box 21"/>
          <p:cNvSpPr txBox="1">
            <a:spLocks noChangeArrowheads="1"/>
          </p:cNvSpPr>
          <p:nvPr/>
        </p:nvSpPr>
        <p:spPr bwMode="auto">
          <a:xfrm>
            <a:off x="3336925" y="3698875"/>
            <a:ext cx="1233488" cy="457200"/>
          </a:xfrm>
          <a:prstGeom prst="rect">
            <a:avLst/>
          </a:prstGeom>
          <a:noFill/>
          <a:ln w="12699">
            <a:noFill/>
            <a:miter lim="800000"/>
            <a:headEnd type="none" w="sm" len="sm"/>
            <a:tailEnd type="none" w="sm" len="sm"/>
          </a:ln>
        </p:spPr>
        <p:txBody>
          <a:bodyPr wrap="none">
            <a:spAutoFit/>
          </a:bodyPr>
          <a:lstStyle/>
          <a:p>
            <a:pPr eaLnBrk="0" hangingPunct="0"/>
            <a:r>
              <a:rPr lang="en-US" b="1"/>
              <a:t>baseline</a:t>
            </a:r>
          </a:p>
        </p:txBody>
      </p:sp>
      <p:sp>
        <p:nvSpPr>
          <p:cNvPr id="45078" name="Text Box 22"/>
          <p:cNvSpPr txBox="1">
            <a:spLocks noChangeArrowheads="1"/>
          </p:cNvSpPr>
          <p:nvPr/>
        </p:nvSpPr>
        <p:spPr bwMode="auto">
          <a:xfrm>
            <a:off x="6994525" y="4003675"/>
            <a:ext cx="996950" cy="457200"/>
          </a:xfrm>
          <a:prstGeom prst="rect">
            <a:avLst/>
          </a:prstGeom>
          <a:noFill/>
          <a:ln w="12699">
            <a:noFill/>
            <a:miter lim="800000"/>
            <a:headEnd type="none" w="sm" len="sm"/>
            <a:tailEnd type="none" w="sm" len="sm"/>
          </a:ln>
        </p:spPr>
        <p:txBody>
          <a:bodyPr wrap="none">
            <a:spAutoFit/>
          </a:bodyPr>
          <a:lstStyle/>
          <a:p>
            <a:pPr eaLnBrk="0" hangingPunct="0"/>
            <a:r>
              <a:rPr lang="en-US" b="1"/>
              <a:t>future</a:t>
            </a:r>
          </a:p>
        </p:txBody>
      </p:sp>
      <p:sp>
        <p:nvSpPr>
          <p:cNvPr id="45079" name="Line 23"/>
          <p:cNvSpPr>
            <a:spLocks noChangeShapeType="1"/>
          </p:cNvSpPr>
          <p:nvPr/>
        </p:nvSpPr>
        <p:spPr bwMode="auto">
          <a:xfrm flipV="1">
            <a:off x="2209800" y="4191000"/>
            <a:ext cx="1447800" cy="914400"/>
          </a:xfrm>
          <a:prstGeom prst="line">
            <a:avLst/>
          </a:prstGeom>
          <a:noFill/>
          <a:ln w="38100">
            <a:solidFill>
              <a:schemeClr val="tx1"/>
            </a:solidFill>
            <a:round/>
            <a:headEnd type="none" w="sm" len="sm"/>
            <a:tailEnd type="triangle" w="sm" len="sm"/>
          </a:ln>
        </p:spPr>
        <p:txBody>
          <a:bodyPr wrap="none" anchor="ctr"/>
          <a:lstStyle/>
          <a:p>
            <a:endParaRPr lang="en-GB"/>
          </a:p>
        </p:txBody>
      </p:sp>
      <p:sp>
        <p:nvSpPr>
          <p:cNvPr id="45080" name="Rectangle 24"/>
          <p:cNvSpPr>
            <a:spLocks noChangeArrowheads="1"/>
          </p:cNvSpPr>
          <p:nvPr/>
        </p:nvSpPr>
        <p:spPr bwMode="auto">
          <a:xfrm>
            <a:off x="1828800" y="685800"/>
            <a:ext cx="1916113" cy="346075"/>
          </a:xfrm>
          <a:prstGeom prst="rect">
            <a:avLst/>
          </a:prstGeom>
          <a:solidFill>
            <a:srgbClr val="FC0128"/>
          </a:solidFill>
          <a:ln w="9525">
            <a:noFill/>
            <a:miter lim="800000"/>
            <a:headEnd/>
            <a:tailEnd/>
          </a:ln>
        </p:spPr>
        <p:txBody>
          <a:bodyPr/>
          <a:lstStyle/>
          <a:p>
            <a:endParaRPr lang="en-GB"/>
          </a:p>
        </p:txBody>
      </p:sp>
      <p:sp>
        <p:nvSpPr>
          <p:cNvPr id="45081" name="Rectangle 25"/>
          <p:cNvSpPr>
            <a:spLocks noChangeArrowheads="1"/>
          </p:cNvSpPr>
          <p:nvPr/>
        </p:nvSpPr>
        <p:spPr bwMode="auto">
          <a:xfrm>
            <a:off x="1828800" y="685800"/>
            <a:ext cx="1909763" cy="336550"/>
          </a:xfrm>
          <a:prstGeom prst="rect">
            <a:avLst/>
          </a:prstGeom>
          <a:noFill/>
          <a:ln w="12699">
            <a:noFill/>
            <a:miter lim="800000"/>
            <a:headEnd type="none" w="sm" len="sm"/>
            <a:tailEnd type="none" w="sm" len="sm"/>
          </a:ln>
        </p:spPr>
        <p:txBody>
          <a:bodyPr wrap="none">
            <a:spAutoFit/>
          </a:bodyPr>
          <a:lstStyle/>
          <a:p>
            <a:pPr eaLnBrk="0" hangingPunct="0"/>
            <a:r>
              <a:rPr lang="en-US" sz="1600" b="1">
                <a:solidFill>
                  <a:srgbClr val="FFFFFF"/>
                </a:solidFill>
                <a:latin typeface="Arial" pitchFamily="34" charset="0"/>
              </a:rPr>
              <a:t>RANDOMIZATION</a:t>
            </a:r>
          </a:p>
        </p:txBody>
      </p:sp>
      <p:sp>
        <p:nvSpPr>
          <p:cNvPr id="45082" name="Line 26"/>
          <p:cNvSpPr>
            <a:spLocks noChangeShapeType="1"/>
          </p:cNvSpPr>
          <p:nvPr/>
        </p:nvSpPr>
        <p:spPr bwMode="auto">
          <a:xfrm>
            <a:off x="2743200" y="1066800"/>
            <a:ext cx="1295400" cy="609600"/>
          </a:xfrm>
          <a:prstGeom prst="line">
            <a:avLst/>
          </a:prstGeom>
          <a:noFill/>
          <a:ln w="38100">
            <a:solidFill>
              <a:schemeClr val="tx1"/>
            </a:solidFill>
            <a:round/>
            <a:headEnd type="none" w="sm" len="sm"/>
            <a:tailEnd type="triangle" w="sm" len="sm"/>
          </a:ln>
        </p:spPr>
        <p:txBody>
          <a:bodyPr wrap="none" anchor="ctr"/>
          <a:lstStyle/>
          <a:p>
            <a:endParaRPr lang="en-GB"/>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Determination of  Sample size </a:t>
            </a:r>
            <a:br>
              <a:rPr lang="en-GB" dirty="0" smtClean="0"/>
            </a:br>
            <a:endParaRPr lang="en-GB" dirty="0"/>
          </a:p>
        </p:txBody>
      </p:sp>
      <p:pic>
        <p:nvPicPr>
          <p:cNvPr id="4" name="Picture 2"/>
          <p:cNvPicPr>
            <a:picLocks noGrp="1" noChangeAspect="1" noChangeArrowheads="1"/>
          </p:cNvPicPr>
          <p:nvPr>
            <p:ph idx="1"/>
          </p:nvPr>
        </p:nvPicPr>
        <p:blipFill>
          <a:blip r:embed="rId2"/>
          <a:srcRect/>
          <a:stretch>
            <a:fillRect/>
          </a:stretch>
        </p:blipFill>
        <p:spPr bwMode="auto">
          <a:xfrm>
            <a:off x="985837" y="2277269"/>
            <a:ext cx="7172325" cy="31718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is Sample size Important?</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For ethical reasons:</a:t>
            </a:r>
          </a:p>
          <a:p>
            <a:pPr>
              <a:buFontTx/>
              <a:buChar char="-"/>
            </a:pPr>
            <a:r>
              <a:rPr lang="en-GB" dirty="0" smtClean="0"/>
              <a:t>Proper use of Limited Resources</a:t>
            </a:r>
          </a:p>
          <a:p>
            <a:pPr>
              <a:buFontTx/>
              <a:buChar char="-"/>
            </a:pPr>
            <a:r>
              <a:rPr lang="en-GB" dirty="0" smtClean="0"/>
              <a:t>To be able to place the study in proper perspective</a:t>
            </a:r>
          </a:p>
          <a:p>
            <a:r>
              <a:rPr lang="en-GB" dirty="0"/>
              <a:t> </a:t>
            </a:r>
            <a:r>
              <a:rPr lang="en-GB" dirty="0" smtClean="0"/>
              <a:t>  You do not want a study with a </a:t>
            </a:r>
            <a:r>
              <a:rPr lang="en-GB" dirty="0" smtClean="0">
                <a:solidFill>
                  <a:srgbClr val="FF0000"/>
                </a:solidFill>
              </a:rPr>
              <a:t>sample</a:t>
            </a:r>
            <a:r>
              <a:rPr lang="en-GB" dirty="0" smtClean="0"/>
              <a:t> that is  </a:t>
            </a:r>
          </a:p>
          <a:p>
            <a:pPr>
              <a:buNone/>
            </a:pPr>
            <a:r>
              <a:rPr lang="en-GB" dirty="0"/>
              <a:t> </a:t>
            </a:r>
            <a:r>
              <a:rPr lang="en-GB" dirty="0" smtClean="0"/>
              <a:t>            - too small to elicit any effect</a:t>
            </a:r>
          </a:p>
          <a:p>
            <a:pPr>
              <a:buNone/>
            </a:pPr>
            <a:r>
              <a:rPr lang="en-GB" dirty="0"/>
              <a:t> </a:t>
            </a:r>
            <a:r>
              <a:rPr lang="en-GB" dirty="0" smtClean="0"/>
              <a:t>            - too large for the effect  a smaller </a:t>
            </a:r>
            <a:r>
              <a:rPr lang="en-GB" dirty="0" smtClean="0">
                <a:solidFill>
                  <a:srgbClr val="FF0000"/>
                </a:solidFill>
              </a:rPr>
              <a:t>sample</a:t>
            </a:r>
            <a:r>
              <a:rPr lang="en-GB" dirty="0" smtClean="0"/>
              <a:t> could produce</a:t>
            </a:r>
          </a:p>
          <a:p>
            <a:r>
              <a:rPr lang="en-GB" dirty="0" smtClean="0"/>
              <a:t> For generalizing the findings of the study</a:t>
            </a:r>
          </a:p>
          <a:p>
            <a:pPr>
              <a:buNone/>
            </a:pPr>
            <a:r>
              <a:rPr lang="en-GB" dirty="0" smtClean="0"/>
              <a:t>     </a:t>
            </a:r>
          </a:p>
          <a:p>
            <a:pPr>
              <a:buFontTx/>
              <a:buChar char="-"/>
            </a:pPr>
            <a:endParaRPr lang="en-GB" dirty="0" smtClean="0"/>
          </a:p>
          <a:p>
            <a:endParaRPr lang="en-GB"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Factors that influence  sample size determination</a:t>
            </a:r>
            <a:endParaRPr lang="en-GB" dirty="0"/>
          </a:p>
        </p:txBody>
      </p:sp>
      <p:sp>
        <p:nvSpPr>
          <p:cNvPr id="3" name="Content Placeholder 2"/>
          <p:cNvSpPr>
            <a:spLocks noGrp="1"/>
          </p:cNvSpPr>
          <p:nvPr>
            <p:ph idx="1"/>
          </p:nvPr>
        </p:nvSpPr>
        <p:spPr/>
        <p:txBody>
          <a:bodyPr>
            <a:normAutofit/>
          </a:bodyPr>
          <a:lstStyle/>
          <a:p>
            <a:r>
              <a:rPr lang="en-GB" dirty="0" smtClean="0"/>
              <a:t>Study objectives</a:t>
            </a:r>
          </a:p>
          <a:p>
            <a:r>
              <a:rPr lang="en-GB" dirty="0" smtClean="0"/>
              <a:t>Type of study/design</a:t>
            </a:r>
          </a:p>
          <a:p>
            <a:r>
              <a:rPr lang="en-GB" dirty="0" smtClean="0"/>
              <a:t>Confidence interval set for the study/Type of error the investigator is willing to accept</a:t>
            </a:r>
          </a:p>
          <a:p>
            <a:r>
              <a:rPr lang="en-GB" dirty="0" smtClean="0"/>
              <a:t>Type of outcome measurement (quantitative/qualitative)</a:t>
            </a:r>
          </a:p>
          <a:p>
            <a:pPr>
              <a:buNone/>
            </a:pPr>
            <a:endParaRPr lang="en-GB" dirty="0" smtClean="0">
              <a:solidFill>
                <a:srgbClr val="FF0000"/>
              </a:solidFill>
            </a:endParaRPr>
          </a:p>
          <a:p>
            <a:endParaRPr lang="en-GB"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t>
            </a:r>
            <a:endParaRPr lang="en-GB" dirty="0"/>
          </a:p>
        </p:txBody>
      </p:sp>
      <p:sp>
        <p:nvSpPr>
          <p:cNvPr id="3" name="Content Placeholder 2"/>
          <p:cNvSpPr>
            <a:spLocks noGrp="1"/>
          </p:cNvSpPr>
          <p:nvPr>
            <p:ph idx="1"/>
          </p:nvPr>
        </p:nvSpPr>
        <p:spPr/>
        <p:txBody>
          <a:bodyPr/>
          <a:lstStyle/>
          <a:p>
            <a:r>
              <a:rPr lang="en-GB" dirty="0" smtClean="0"/>
              <a:t>Effect size or expected difference</a:t>
            </a:r>
          </a:p>
          <a:p>
            <a:r>
              <a:rPr lang="en-GB" dirty="0" smtClean="0"/>
              <a:t>Statistical power of the test to be considered</a:t>
            </a:r>
          </a:p>
          <a:p>
            <a:r>
              <a:rPr lang="en-GB" dirty="0" smtClean="0"/>
              <a:t>Availability of previous similar studies</a:t>
            </a:r>
          </a:p>
          <a:p>
            <a:r>
              <a:rPr lang="en-GB" dirty="0" smtClean="0"/>
              <a:t>Adjustments to be made ( attrition, non response  etc)</a:t>
            </a:r>
          </a:p>
          <a:p>
            <a:r>
              <a:rPr lang="en-GB" dirty="0" smtClean="0"/>
              <a:t>Design effect</a:t>
            </a: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research?</a:t>
            </a:r>
            <a:endParaRPr lang="en-GB" dirty="0"/>
          </a:p>
        </p:txBody>
      </p:sp>
      <p:sp>
        <p:nvSpPr>
          <p:cNvPr id="3" name="Content Placeholder 2"/>
          <p:cNvSpPr>
            <a:spLocks noGrp="1"/>
          </p:cNvSpPr>
          <p:nvPr>
            <p:ph idx="1"/>
          </p:nvPr>
        </p:nvSpPr>
        <p:spPr/>
        <p:txBody>
          <a:bodyPr/>
          <a:lstStyle/>
          <a:p>
            <a:r>
              <a:rPr lang="en-GB" dirty="0" smtClean="0"/>
              <a:t> </a:t>
            </a:r>
            <a:r>
              <a:rPr lang="en-GB" dirty="0" smtClean="0"/>
              <a:t>The word research is composed of two syllables, re and search </a:t>
            </a:r>
          </a:p>
          <a:p>
            <a:r>
              <a:rPr lang="en-GB" dirty="0" smtClean="0"/>
              <a:t>RE is a prefix meaning again, anew or over again</a:t>
            </a:r>
          </a:p>
          <a:p>
            <a:r>
              <a:rPr lang="en-GB" dirty="0" smtClean="0"/>
              <a:t>SEARCH is a verb meaning to examine closely and carefully, to test and try or to probe </a:t>
            </a:r>
          </a:p>
          <a:p>
            <a:endParaRPr lang="en-GB"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t>
            </a:r>
            <a:endParaRPr lang="en-GB" dirty="0"/>
          </a:p>
        </p:txBody>
      </p:sp>
      <p:pic>
        <p:nvPicPr>
          <p:cNvPr id="2050" name="Picture 2"/>
          <p:cNvPicPr>
            <a:picLocks noGrp="1" noChangeAspect="1" noChangeArrowheads="1"/>
          </p:cNvPicPr>
          <p:nvPr>
            <p:ph idx="1"/>
          </p:nvPr>
        </p:nvPicPr>
        <p:blipFill>
          <a:blip r:embed="rId2"/>
          <a:srcRect/>
          <a:stretch>
            <a:fillRect/>
          </a:stretch>
        </p:blipFill>
        <p:spPr bwMode="auto">
          <a:xfrm>
            <a:off x="1157287" y="1815306"/>
            <a:ext cx="6829425" cy="40957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Methods of sample size determination</a:t>
            </a:r>
            <a:endParaRPr lang="en-GB" dirty="0"/>
          </a:p>
        </p:txBody>
      </p:sp>
      <p:sp>
        <p:nvSpPr>
          <p:cNvPr id="3" name="Content Placeholder 2"/>
          <p:cNvSpPr>
            <a:spLocks noGrp="1"/>
          </p:cNvSpPr>
          <p:nvPr>
            <p:ph idx="1"/>
          </p:nvPr>
        </p:nvSpPr>
        <p:spPr/>
        <p:txBody>
          <a:bodyPr/>
          <a:lstStyle/>
          <a:p>
            <a:r>
              <a:rPr lang="en-GB" dirty="0" smtClean="0"/>
              <a:t>Manual</a:t>
            </a:r>
          </a:p>
          <a:p>
            <a:r>
              <a:rPr lang="en-GB" dirty="0" smtClean="0"/>
              <a:t>Use of software</a:t>
            </a:r>
            <a:endParaRPr lang="en-GB"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Manual sample size estimation </a:t>
            </a:r>
            <a:endParaRPr lang="en-GB" dirty="0"/>
          </a:p>
        </p:txBody>
      </p:sp>
      <p:sp>
        <p:nvSpPr>
          <p:cNvPr id="3" name="Content Placeholder 2"/>
          <p:cNvSpPr>
            <a:spLocks noGrp="1"/>
          </p:cNvSpPr>
          <p:nvPr>
            <p:ph idx="1"/>
          </p:nvPr>
        </p:nvSpPr>
        <p:spPr/>
        <p:txBody>
          <a:bodyPr/>
          <a:lstStyle/>
          <a:p>
            <a:pPr>
              <a:buNone/>
            </a:pPr>
            <a:endParaRPr lang="en-GB" dirty="0" smtClean="0"/>
          </a:p>
          <a:p>
            <a:pPr>
              <a:buNone/>
            </a:pPr>
            <a:r>
              <a:rPr lang="en-GB" dirty="0" smtClean="0"/>
              <a:t>For cross sectional study using proportion</a:t>
            </a:r>
            <a:endParaRPr lang="en-GB" dirty="0"/>
          </a:p>
        </p:txBody>
      </p:sp>
      <p:graphicFrame>
        <p:nvGraphicFramePr>
          <p:cNvPr id="4099" name="Object 3"/>
          <p:cNvGraphicFramePr>
            <a:graphicFrameLocks noChangeAspect="1"/>
          </p:cNvGraphicFramePr>
          <p:nvPr/>
        </p:nvGraphicFramePr>
        <p:xfrm>
          <a:off x="3459163" y="2643182"/>
          <a:ext cx="3295650" cy="2357454"/>
        </p:xfrm>
        <a:graphic>
          <a:graphicData uri="http://schemas.openxmlformats.org/presentationml/2006/ole">
            <p:oleObj spid="_x0000_s1026" name="Equation" r:id="rId3" imgW="672840" imgH="520560" progId="Equation.3">
              <p:embed/>
            </p:oleObj>
          </a:graphicData>
        </a:graphic>
      </p:graphicFrame>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t>
            </a:r>
            <a:endParaRPr lang="en-GB" dirty="0"/>
          </a:p>
        </p:txBody>
      </p:sp>
      <p:sp>
        <p:nvSpPr>
          <p:cNvPr id="3" name="Content Placeholder 2"/>
          <p:cNvSpPr>
            <a:spLocks noGrp="1"/>
          </p:cNvSpPr>
          <p:nvPr>
            <p:ph idx="1"/>
          </p:nvPr>
        </p:nvSpPr>
        <p:spPr/>
        <p:txBody>
          <a:bodyPr/>
          <a:lstStyle/>
          <a:p>
            <a:r>
              <a:rPr lang="en-GB" dirty="0" smtClean="0"/>
              <a:t>For comparing 2 means in one sample (before and after design considering only </a:t>
            </a:r>
            <a:r>
              <a:rPr lang="en-GB" dirty="0" err="1" smtClean="0"/>
              <a:t>aplha</a:t>
            </a:r>
            <a:r>
              <a:rPr lang="en-GB" dirty="0" smtClean="0"/>
              <a:t> error</a:t>
            </a:r>
          </a:p>
          <a:p>
            <a:r>
              <a:rPr lang="en-GB" dirty="0" smtClean="0"/>
              <a:t>                         n = </a:t>
            </a:r>
            <a:r>
              <a:rPr lang="en-GB" u="sng" dirty="0" smtClean="0"/>
              <a:t>2 (</a:t>
            </a:r>
            <a:r>
              <a:rPr lang="en-GB" u="sng" dirty="0" err="1" smtClean="0"/>
              <a:t>Z</a:t>
            </a:r>
            <a:r>
              <a:rPr lang="en-GB" u="sng" baseline="-25000" dirty="0" err="1" smtClean="0"/>
              <a:t>α</a:t>
            </a:r>
            <a:r>
              <a:rPr lang="en-GB" u="sng" baseline="-25000" dirty="0" smtClean="0"/>
              <a:t> </a:t>
            </a:r>
            <a:r>
              <a:rPr lang="en-GB" u="sng" dirty="0" smtClean="0"/>
              <a:t>)</a:t>
            </a:r>
            <a:r>
              <a:rPr lang="en-GB" u="sng" baseline="30000" dirty="0" smtClean="0"/>
              <a:t>2 </a:t>
            </a:r>
            <a:r>
              <a:rPr lang="en-GB" u="sng" dirty="0" smtClean="0"/>
              <a:t>x</a:t>
            </a:r>
            <a:r>
              <a:rPr lang="en-GB" u="sng" baseline="30000" dirty="0" smtClean="0"/>
              <a:t> </a:t>
            </a:r>
            <a:r>
              <a:rPr lang="en-GB" u="sng" dirty="0" smtClean="0"/>
              <a:t> S</a:t>
            </a:r>
            <a:r>
              <a:rPr lang="en-GB" u="sng" baseline="30000" dirty="0" smtClean="0"/>
              <a:t>2</a:t>
            </a:r>
            <a:r>
              <a:rPr lang="en-GB" u="sng" baseline="-25000" dirty="0" smtClean="0"/>
              <a:t>  </a:t>
            </a:r>
            <a:endParaRPr lang="en-GB" dirty="0" smtClean="0"/>
          </a:p>
          <a:p>
            <a:pPr>
              <a:buNone/>
            </a:pPr>
            <a:r>
              <a:rPr lang="en-GB" dirty="0" smtClean="0"/>
              <a:t>                                        (m)</a:t>
            </a:r>
            <a:r>
              <a:rPr lang="en-GB" baseline="30000" dirty="0" smtClean="0"/>
              <a:t>2</a:t>
            </a:r>
            <a:r>
              <a:rPr lang="en-GB" dirty="0" smtClean="0"/>
              <a:t>           </a:t>
            </a:r>
          </a:p>
          <a:p>
            <a:endParaRPr lang="en-GB" dirty="0" smtClean="0"/>
          </a:p>
          <a:p>
            <a:endParaRPr lang="en-GB"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t>
            </a:r>
            <a:endParaRPr lang="en-GB" dirty="0"/>
          </a:p>
        </p:txBody>
      </p:sp>
      <p:sp>
        <p:nvSpPr>
          <p:cNvPr id="3" name="Content Placeholder 2"/>
          <p:cNvSpPr>
            <a:spLocks noGrp="1"/>
          </p:cNvSpPr>
          <p:nvPr>
            <p:ph idx="1"/>
          </p:nvPr>
        </p:nvSpPr>
        <p:spPr/>
        <p:txBody>
          <a:bodyPr/>
          <a:lstStyle/>
          <a:p>
            <a:endParaRPr lang="en-GB" dirty="0" smtClean="0"/>
          </a:p>
          <a:p>
            <a:pPr>
              <a:buNone/>
            </a:pPr>
            <a:r>
              <a:rPr lang="en-GB" dirty="0" smtClean="0"/>
              <a:t>For Comparing two different proportions in independent samples</a:t>
            </a:r>
          </a:p>
          <a:p>
            <a:pPr>
              <a:buNone/>
            </a:pPr>
            <a:r>
              <a:rPr lang="en-GB" dirty="0" smtClean="0"/>
              <a:t>                n = 2(</a:t>
            </a:r>
            <a:r>
              <a:rPr lang="en-GB" u="sng" dirty="0" err="1" smtClean="0"/>
              <a:t>Z</a:t>
            </a:r>
            <a:r>
              <a:rPr lang="en-GB" u="sng" baseline="-25000" dirty="0" err="1" smtClean="0"/>
              <a:t>α</a:t>
            </a:r>
            <a:r>
              <a:rPr lang="en-GB" u="sng" baseline="-25000" dirty="0" smtClean="0"/>
              <a:t> </a:t>
            </a:r>
            <a:r>
              <a:rPr lang="en-GB" u="sng" dirty="0" smtClean="0"/>
              <a:t>+ </a:t>
            </a:r>
            <a:r>
              <a:rPr lang="en-GB" u="sng" dirty="0" err="1" smtClean="0"/>
              <a:t>Z</a:t>
            </a:r>
            <a:r>
              <a:rPr lang="en-GB" u="sng" baseline="-25000" dirty="0" err="1" smtClean="0"/>
              <a:t>α</a:t>
            </a:r>
            <a:r>
              <a:rPr lang="en-GB" u="sng" baseline="30000" dirty="0" smtClean="0"/>
              <a:t> </a:t>
            </a:r>
            <a:r>
              <a:rPr lang="en-GB" u="sng" dirty="0" smtClean="0"/>
              <a:t>)</a:t>
            </a:r>
            <a:r>
              <a:rPr lang="en-GB" u="sng" baseline="30000" dirty="0" smtClean="0"/>
              <a:t>2 </a:t>
            </a:r>
            <a:r>
              <a:rPr lang="en-GB" u="sng" dirty="0" smtClean="0"/>
              <a:t>x</a:t>
            </a:r>
            <a:r>
              <a:rPr lang="en-GB" u="sng" baseline="30000" dirty="0" smtClean="0"/>
              <a:t> </a:t>
            </a:r>
            <a:r>
              <a:rPr lang="en-GB" u="sng" dirty="0" err="1" smtClean="0"/>
              <a:t>Pq</a:t>
            </a:r>
            <a:r>
              <a:rPr lang="en-GB" u="sng" baseline="-25000" dirty="0" smtClean="0"/>
              <a:t>  </a:t>
            </a:r>
            <a:endParaRPr lang="en-GB" dirty="0" smtClean="0"/>
          </a:p>
          <a:p>
            <a:pPr>
              <a:buNone/>
            </a:pPr>
            <a:r>
              <a:rPr lang="en-GB" dirty="0" smtClean="0"/>
              <a:t>                              (p</a:t>
            </a:r>
            <a:r>
              <a:rPr lang="en-GB" baseline="-25000" dirty="0" smtClean="0"/>
              <a:t>2 – </a:t>
            </a:r>
            <a:r>
              <a:rPr lang="en-GB" baseline="30000" dirty="0" smtClean="0"/>
              <a:t> </a:t>
            </a:r>
            <a:r>
              <a:rPr lang="en-GB" dirty="0" smtClean="0"/>
              <a:t>p</a:t>
            </a:r>
            <a:r>
              <a:rPr lang="en-GB" baseline="-25000" dirty="0" smtClean="0"/>
              <a:t>1</a:t>
            </a:r>
            <a:r>
              <a:rPr lang="en-GB" dirty="0" smtClean="0"/>
              <a:t> )</a:t>
            </a:r>
            <a:r>
              <a:rPr lang="en-GB" baseline="30000" dirty="0" smtClean="0"/>
              <a:t>2</a:t>
            </a:r>
            <a:r>
              <a:rPr lang="en-GB" dirty="0" smtClean="0"/>
              <a:t>           </a:t>
            </a:r>
          </a:p>
          <a:p>
            <a:pPr>
              <a:buNone/>
            </a:pPr>
            <a:r>
              <a:rPr lang="en-GB" dirty="0" smtClean="0"/>
              <a:t>     Where P =  </a:t>
            </a:r>
            <a:r>
              <a:rPr lang="en-GB" u="sng" dirty="0" smtClean="0"/>
              <a:t>(P</a:t>
            </a:r>
            <a:r>
              <a:rPr lang="en-GB" u="sng" baseline="-25000" dirty="0" smtClean="0"/>
              <a:t>1 – </a:t>
            </a:r>
            <a:r>
              <a:rPr lang="en-GB" u="sng" dirty="0" smtClean="0"/>
              <a:t>P</a:t>
            </a:r>
            <a:r>
              <a:rPr lang="en-GB" u="sng" baseline="-25000" dirty="0" smtClean="0"/>
              <a:t>2</a:t>
            </a:r>
            <a:r>
              <a:rPr lang="en-GB" u="sng" dirty="0" smtClean="0"/>
              <a:t>)</a:t>
            </a:r>
            <a:endParaRPr lang="en-GB" dirty="0" smtClean="0"/>
          </a:p>
          <a:p>
            <a:pPr>
              <a:buNone/>
            </a:pPr>
            <a:r>
              <a:rPr lang="en-GB" dirty="0" smtClean="0"/>
              <a:t>                                2</a:t>
            </a:r>
          </a:p>
          <a:p>
            <a:endParaRPr lang="en-GB"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t>
            </a:r>
            <a:endParaRPr lang="en-GB" dirty="0"/>
          </a:p>
        </p:txBody>
      </p:sp>
      <p:sp>
        <p:nvSpPr>
          <p:cNvPr id="3" name="Content Placeholder 2"/>
          <p:cNvSpPr>
            <a:spLocks noGrp="1"/>
          </p:cNvSpPr>
          <p:nvPr>
            <p:ph idx="1"/>
          </p:nvPr>
        </p:nvSpPr>
        <p:spPr/>
        <p:txBody>
          <a:bodyPr/>
          <a:lstStyle/>
          <a:p>
            <a:r>
              <a:rPr lang="en-GB" dirty="0" smtClean="0"/>
              <a:t>For two means in independent samples considering types1 &amp;2 errors </a:t>
            </a:r>
          </a:p>
          <a:p>
            <a:endParaRPr lang="en-GB" dirty="0" smtClean="0"/>
          </a:p>
          <a:p>
            <a:r>
              <a:rPr lang="en-GB" dirty="0" smtClean="0"/>
              <a:t>              n = (</a:t>
            </a:r>
            <a:r>
              <a:rPr lang="en-GB" u="sng" dirty="0" err="1" smtClean="0"/>
              <a:t>Z</a:t>
            </a:r>
            <a:r>
              <a:rPr lang="en-GB" u="sng" baseline="-25000" dirty="0" err="1" smtClean="0"/>
              <a:t>α</a:t>
            </a:r>
            <a:r>
              <a:rPr lang="en-GB" u="sng" baseline="-25000" dirty="0" smtClean="0"/>
              <a:t> </a:t>
            </a:r>
            <a:r>
              <a:rPr lang="en-GB" u="sng" dirty="0" smtClean="0"/>
              <a:t>+ </a:t>
            </a:r>
            <a:r>
              <a:rPr lang="en-GB" u="sng" dirty="0" err="1" smtClean="0"/>
              <a:t>Z</a:t>
            </a:r>
            <a:r>
              <a:rPr lang="en-GB" u="sng" baseline="-25000" dirty="0" err="1" smtClean="0"/>
              <a:t>α</a:t>
            </a:r>
            <a:r>
              <a:rPr lang="en-GB" u="sng" baseline="30000" dirty="0" smtClean="0"/>
              <a:t> </a:t>
            </a:r>
            <a:r>
              <a:rPr lang="en-GB" u="sng" dirty="0" smtClean="0"/>
              <a:t>)</a:t>
            </a:r>
            <a:r>
              <a:rPr lang="en-GB" u="sng" baseline="30000" dirty="0" smtClean="0"/>
              <a:t>2 </a:t>
            </a:r>
            <a:r>
              <a:rPr lang="en-GB" u="sng" dirty="0" smtClean="0"/>
              <a:t>x</a:t>
            </a:r>
            <a:r>
              <a:rPr lang="en-GB" u="sng" baseline="30000" dirty="0" smtClean="0"/>
              <a:t> </a:t>
            </a:r>
            <a:r>
              <a:rPr lang="en-GB" u="sng" dirty="0" smtClean="0"/>
              <a:t>(S</a:t>
            </a:r>
            <a:r>
              <a:rPr lang="en-GB" u="sng" baseline="-25000" dirty="0" smtClean="0"/>
              <a:t>1+</a:t>
            </a:r>
            <a:r>
              <a:rPr lang="en-GB" u="sng" dirty="0" smtClean="0"/>
              <a:t> S</a:t>
            </a:r>
            <a:r>
              <a:rPr lang="en-GB" u="sng" baseline="-25000" dirty="0" smtClean="0"/>
              <a:t>2</a:t>
            </a:r>
            <a:r>
              <a:rPr lang="en-GB" u="sng" dirty="0" smtClean="0"/>
              <a:t>)</a:t>
            </a:r>
            <a:r>
              <a:rPr lang="en-GB" u="sng" baseline="30000" dirty="0" smtClean="0"/>
              <a:t>2</a:t>
            </a:r>
            <a:r>
              <a:rPr lang="en-GB" u="sng" baseline="-25000" dirty="0" smtClean="0"/>
              <a:t>  </a:t>
            </a:r>
            <a:endParaRPr lang="en-GB" dirty="0" smtClean="0"/>
          </a:p>
          <a:p>
            <a:pPr>
              <a:buNone/>
            </a:pPr>
            <a:r>
              <a:rPr lang="en-GB" dirty="0" smtClean="0"/>
              <a:t>                                (m</a:t>
            </a:r>
            <a:r>
              <a:rPr lang="en-GB" baseline="-25000" dirty="0" smtClean="0"/>
              <a:t>1 – </a:t>
            </a:r>
            <a:r>
              <a:rPr lang="en-GB" baseline="30000" dirty="0" smtClean="0"/>
              <a:t> </a:t>
            </a:r>
            <a:r>
              <a:rPr lang="en-GB" dirty="0" smtClean="0"/>
              <a:t>m</a:t>
            </a:r>
            <a:r>
              <a:rPr lang="en-GB" baseline="-25000" dirty="0" smtClean="0"/>
              <a:t>1</a:t>
            </a:r>
            <a:r>
              <a:rPr lang="en-GB" dirty="0" smtClean="0"/>
              <a:t> )</a:t>
            </a:r>
            <a:r>
              <a:rPr lang="en-GB" baseline="30000" dirty="0" smtClean="0"/>
              <a:t>2</a:t>
            </a:r>
            <a:endParaRPr lang="en-GB"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t>
            </a:r>
            <a:endParaRPr lang="en-GB" dirty="0"/>
          </a:p>
        </p:txBody>
      </p:sp>
      <p:sp>
        <p:nvSpPr>
          <p:cNvPr id="3" name="Content Placeholder 2"/>
          <p:cNvSpPr>
            <a:spLocks noGrp="1"/>
          </p:cNvSpPr>
          <p:nvPr>
            <p:ph idx="1"/>
          </p:nvPr>
        </p:nvSpPr>
        <p:spPr/>
        <p:txBody>
          <a:bodyPr/>
          <a:lstStyle/>
          <a:p>
            <a:pPr>
              <a:buNone/>
            </a:pPr>
            <a:r>
              <a:rPr lang="en-GB" dirty="0" smtClean="0"/>
              <a:t>For comparing two proportions in one sample (before &amp; after)</a:t>
            </a:r>
          </a:p>
          <a:p>
            <a:r>
              <a:rPr lang="en-GB" dirty="0" smtClean="0"/>
              <a:t>                n = (</a:t>
            </a:r>
            <a:r>
              <a:rPr lang="en-GB" u="sng" dirty="0" err="1" smtClean="0"/>
              <a:t>Z</a:t>
            </a:r>
            <a:r>
              <a:rPr lang="en-GB" u="sng" baseline="-25000" dirty="0" err="1" smtClean="0"/>
              <a:t>α</a:t>
            </a:r>
            <a:r>
              <a:rPr lang="en-GB" u="sng" baseline="-25000" dirty="0" smtClean="0"/>
              <a:t> </a:t>
            </a:r>
            <a:r>
              <a:rPr lang="en-GB" u="sng" dirty="0" smtClean="0"/>
              <a:t>+ </a:t>
            </a:r>
            <a:r>
              <a:rPr lang="en-GB" u="sng" dirty="0" err="1" smtClean="0"/>
              <a:t>Z</a:t>
            </a:r>
            <a:r>
              <a:rPr lang="en-GB" u="sng" baseline="-25000" dirty="0" err="1" smtClean="0"/>
              <a:t>α</a:t>
            </a:r>
            <a:r>
              <a:rPr lang="en-GB" u="sng" baseline="30000" dirty="0" smtClean="0"/>
              <a:t> </a:t>
            </a:r>
            <a:r>
              <a:rPr lang="en-GB" u="sng" dirty="0" smtClean="0"/>
              <a:t>)</a:t>
            </a:r>
            <a:r>
              <a:rPr lang="en-GB" u="sng" baseline="30000" dirty="0" smtClean="0"/>
              <a:t>2 </a:t>
            </a:r>
            <a:r>
              <a:rPr lang="en-GB" u="sng" dirty="0" smtClean="0"/>
              <a:t>x</a:t>
            </a:r>
            <a:r>
              <a:rPr lang="en-GB" u="sng" baseline="30000" dirty="0" smtClean="0"/>
              <a:t> </a:t>
            </a:r>
            <a:r>
              <a:rPr lang="en-GB" u="sng" dirty="0" smtClean="0"/>
              <a:t>P</a:t>
            </a:r>
            <a:r>
              <a:rPr lang="en-GB" u="sng" baseline="-25000" dirty="0" smtClean="0"/>
              <a:t>1</a:t>
            </a:r>
            <a:r>
              <a:rPr lang="en-GB" u="sng" dirty="0" smtClean="0"/>
              <a:t>q</a:t>
            </a:r>
            <a:r>
              <a:rPr lang="en-GB" u="sng" baseline="-25000" dirty="0" smtClean="0"/>
              <a:t>2 +</a:t>
            </a:r>
            <a:r>
              <a:rPr lang="en-GB" u="sng" dirty="0" smtClean="0"/>
              <a:t> P</a:t>
            </a:r>
            <a:r>
              <a:rPr lang="en-GB" u="sng" baseline="-25000" dirty="0" smtClean="0"/>
              <a:t>1</a:t>
            </a:r>
            <a:r>
              <a:rPr lang="en-GB" u="sng" dirty="0" smtClean="0"/>
              <a:t>q</a:t>
            </a:r>
            <a:r>
              <a:rPr lang="en-GB" u="sng" baseline="-25000" dirty="0" smtClean="0"/>
              <a:t>2  </a:t>
            </a:r>
            <a:endParaRPr lang="en-GB" dirty="0" smtClean="0"/>
          </a:p>
          <a:p>
            <a:pPr>
              <a:buNone/>
            </a:pPr>
            <a:r>
              <a:rPr lang="en-GB" dirty="0" smtClean="0"/>
              <a:t>                                       (P</a:t>
            </a:r>
            <a:r>
              <a:rPr lang="en-GB" baseline="-25000" dirty="0" smtClean="0"/>
              <a:t>2 – </a:t>
            </a:r>
            <a:r>
              <a:rPr lang="en-GB" baseline="30000" dirty="0" smtClean="0"/>
              <a:t> </a:t>
            </a:r>
            <a:r>
              <a:rPr lang="en-GB" dirty="0" smtClean="0"/>
              <a:t>P</a:t>
            </a:r>
            <a:r>
              <a:rPr lang="en-GB" baseline="-25000" dirty="0" smtClean="0"/>
              <a:t>1</a:t>
            </a:r>
            <a:r>
              <a:rPr lang="en-GB" dirty="0" smtClean="0"/>
              <a:t> )</a:t>
            </a:r>
            <a:r>
              <a:rPr lang="en-GB" baseline="30000" dirty="0" smtClean="0"/>
              <a:t>2</a:t>
            </a:r>
            <a:r>
              <a:rPr lang="en-GB" dirty="0" smtClean="0"/>
              <a:t>           </a:t>
            </a:r>
          </a:p>
          <a:p>
            <a:pPr>
              <a:buNone/>
            </a:pPr>
            <a:endParaRPr lang="en-GB"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Free sample size determination software</a:t>
            </a:r>
            <a:endParaRPr lang="en-GB" dirty="0"/>
          </a:p>
        </p:txBody>
      </p:sp>
      <p:sp>
        <p:nvSpPr>
          <p:cNvPr id="3" name="Content Placeholder 2"/>
          <p:cNvSpPr>
            <a:spLocks noGrp="1"/>
          </p:cNvSpPr>
          <p:nvPr>
            <p:ph idx="1"/>
          </p:nvPr>
        </p:nvSpPr>
        <p:spPr/>
        <p:txBody>
          <a:bodyPr>
            <a:normAutofit fontScale="92500" lnSpcReduction="10000"/>
          </a:bodyPr>
          <a:lstStyle/>
          <a:p>
            <a:r>
              <a:rPr lang="en-GB" dirty="0" err="1" smtClean="0"/>
              <a:t>Epi</a:t>
            </a:r>
            <a:r>
              <a:rPr lang="en-GB" dirty="0" smtClean="0"/>
              <a:t> Info : </a:t>
            </a:r>
            <a:r>
              <a:rPr lang="en-GB" dirty="0" smtClean="0">
                <a:hlinkClick r:id="rId2"/>
              </a:rPr>
              <a:t>http://www.cdc.gov/Epiinfo/</a:t>
            </a:r>
            <a:endParaRPr lang="en-GB" dirty="0" smtClean="0"/>
          </a:p>
          <a:p>
            <a:r>
              <a:rPr lang="en-GB" dirty="0" err="1" smtClean="0"/>
              <a:t>WinPepi</a:t>
            </a:r>
            <a:r>
              <a:rPr lang="en-GB" dirty="0" smtClean="0"/>
              <a:t>: </a:t>
            </a:r>
            <a:r>
              <a:rPr lang="en-GB" dirty="0" smtClean="0">
                <a:hlinkClick r:id="rId3"/>
              </a:rPr>
              <a:t>http://www.bixtonhealth.com/pepi4windows.html</a:t>
            </a:r>
            <a:endParaRPr lang="en-GB" dirty="0" smtClean="0"/>
          </a:p>
          <a:p>
            <a:r>
              <a:rPr lang="en-GB" dirty="0" smtClean="0"/>
              <a:t>Power and sample size: </a:t>
            </a:r>
            <a:r>
              <a:rPr lang="en-GB" dirty="0" smtClean="0">
                <a:hlinkClick r:id="rId4"/>
              </a:rPr>
              <a:t>http://biostat.mc.vanderbilt.edu/wiki/main/powerSamplesize</a:t>
            </a:r>
            <a:endParaRPr lang="en-GB" dirty="0" smtClean="0"/>
          </a:p>
          <a:p>
            <a:r>
              <a:rPr lang="en-GB" dirty="0" err="1" smtClean="0"/>
              <a:t>Gpower</a:t>
            </a:r>
            <a:r>
              <a:rPr lang="en-GB" dirty="0" smtClean="0"/>
              <a:t> sample size determination software 3.1 </a:t>
            </a:r>
          </a:p>
          <a:p>
            <a:r>
              <a:rPr lang="en-GB" dirty="0" smtClean="0"/>
              <a:t>STATA</a:t>
            </a:r>
            <a:endParaRPr lang="en-GB"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GB" dirty="0" smtClean="0"/>
              <a:t>Ethical Consideration and Consent</a:t>
            </a:r>
            <a:endParaRPr lang="en-GB" dirty="0"/>
          </a:p>
        </p:txBody>
      </p:sp>
      <p:sp>
        <p:nvSpPr>
          <p:cNvPr id="3" name="Content Placeholder 2"/>
          <p:cNvSpPr>
            <a:spLocks noGrp="1"/>
          </p:cNvSpPr>
          <p:nvPr>
            <p:ph idx="1"/>
          </p:nvPr>
        </p:nvSpPr>
        <p:spPr/>
        <p:txBody>
          <a:bodyPr/>
          <a:lstStyle/>
          <a:p>
            <a:r>
              <a:rPr lang="en-GB" dirty="0" smtClean="0"/>
              <a:t>Research ethics refer to the principles of appropriate conduct that govern research</a:t>
            </a:r>
          </a:p>
          <a:p>
            <a:r>
              <a:rPr lang="en-GB" dirty="0" smtClean="0"/>
              <a:t> The principles of research ethics apply to all types of research</a:t>
            </a:r>
          </a:p>
          <a:p>
            <a:endParaRPr lang="en-GB"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Principles of ethics</a:t>
            </a:r>
            <a:endParaRPr lang="en-GB" dirty="0"/>
          </a:p>
        </p:txBody>
      </p:sp>
      <p:sp>
        <p:nvSpPr>
          <p:cNvPr id="3" name="Content Placeholder 2"/>
          <p:cNvSpPr>
            <a:spLocks noGrp="1"/>
          </p:cNvSpPr>
          <p:nvPr>
            <p:ph idx="1"/>
          </p:nvPr>
        </p:nvSpPr>
        <p:spPr/>
        <p:txBody>
          <a:bodyPr/>
          <a:lstStyle/>
          <a:p>
            <a:r>
              <a:rPr lang="en-GB" dirty="0" smtClean="0"/>
              <a:t>Autonomy : Respect for participants’ right  </a:t>
            </a:r>
          </a:p>
          <a:p>
            <a:r>
              <a:rPr lang="en-GB" dirty="0" smtClean="0"/>
              <a:t>Beneficence: Do good </a:t>
            </a:r>
          </a:p>
          <a:p>
            <a:r>
              <a:rPr lang="en-GB" dirty="0" err="1" smtClean="0"/>
              <a:t>Nonmaleficence</a:t>
            </a:r>
            <a:r>
              <a:rPr lang="en-GB" dirty="0" smtClean="0"/>
              <a:t> : Do no harm</a:t>
            </a:r>
          </a:p>
          <a:p>
            <a:r>
              <a:rPr lang="en-GB" dirty="0" smtClean="0"/>
              <a:t>Justice: Fairness &amp; informed consent ( right to self decision)</a:t>
            </a:r>
          </a:p>
          <a:p>
            <a:r>
              <a:rPr lang="en-GB" dirty="0" smtClean="0"/>
              <a:t>Fidelity &amp; Confidentiality: Trust</a:t>
            </a:r>
          </a:p>
          <a:p>
            <a:pPr>
              <a:buNone/>
            </a:pP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research?</a:t>
            </a:r>
            <a:endParaRPr lang="en-GB" dirty="0"/>
          </a:p>
        </p:txBody>
      </p:sp>
      <p:sp>
        <p:nvSpPr>
          <p:cNvPr id="3" name="Content Placeholder 2"/>
          <p:cNvSpPr>
            <a:spLocks noGrp="1"/>
          </p:cNvSpPr>
          <p:nvPr>
            <p:ph idx="1"/>
          </p:nvPr>
        </p:nvSpPr>
        <p:spPr/>
        <p:txBody>
          <a:bodyPr/>
          <a:lstStyle/>
          <a:p>
            <a:r>
              <a:rPr lang="en-GB" dirty="0" smtClean="0"/>
              <a:t>Is the systematic collection, analysis and interpretation of data to answer certain question(s) or solve health problem(s) </a:t>
            </a:r>
          </a:p>
          <a:p>
            <a:endParaRPr lang="en-GB" dirty="0" smtClean="0"/>
          </a:p>
          <a:p>
            <a:r>
              <a:rPr lang="en-GB" dirty="0" smtClean="0"/>
              <a:t>Medical research is an enterprise that is carried out in many kinds of institutions by many kinds of people, with various kinds of support. </a:t>
            </a:r>
          </a:p>
          <a:p>
            <a:endParaRPr lang="en-GB"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a:t>
            </a:r>
            <a:endParaRPr lang="en-GB" dirty="0"/>
          </a:p>
        </p:txBody>
      </p:sp>
      <p:sp>
        <p:nvSpPr>
          <p:cNvPr id="3" name="Content Placeholder 2"/>
          <p:cNvSpPr>
            <a:spLocks noGrp="1"/>
          </p:cNvSpPr>
          <p:nvPr>
            <p:ph idx="1"/>
          </p:nvPr>
        </p:nvSpPr>
        <p:spPr/>
        <p:txBody>
          <a:bodyPr>
            <a:normAutofit/>
          </a:bodyPr>
          <a:lstStyle/>
          <a:p>
            <a:r>
              <a:rPr lang="en-GB" dirty="0" smtClean="0"/>
              <a:t> In practice, these ethical principles mean that as a researcher, you need to:</a:t>
            </a:r>
          </a:p>
          <a:p>
            <a:pPr>
              <a:buNone/>
            </a:pPr>
            <a:r>
              <a:rPr lang="en-GB" dirty="0" smtClean="0"/>
              <a:t>A- obtain informed consent from potential research participants</a:t>
            </a:r>
          </a:p>
          <a:p>
            <a:pPr>
              <a:buNone/>
            </a:pPr>
            <a:r>
              <a:rPr lang="en-GB" dirty="0" smtClean="0"/>
              <a:t>B - minimise the risk of harm to participants</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t>
            </a:r>
            <a:endParaRPr lang="en-GB" dirty="0"/>
          </a:p>
        </p:txBody>
      </p:sp>
      <p:sp>
        <p:nvSpPr>
          <p:cNvPr id="3" name="Content Placeholder 2"/>
          <p:cNvSpPr>
            <a:spLocks noGrp="1"/>
          </p:cNvSpPr>
          <p:nvPr>
            <p:ph idx="1"/>
          </p:nvPr>
        </p:nvSpPr>
        <p:spPr/>
        <p:txBody>
          <a:bodyPr/>
          <a:lstStyle/>
          <a:p>
            <a:pPr>
              <a:buNone/>
            </a:pPr>
            <a:r>
              <a:rPr lang="en-GB" dirty="0" smtClean="0"/>
              <a:t>C - protect their anonymity and confidentiality</a:t>
            </a:r>
          </a:p>
          <a:p>
            <a:pPr>
              <a:buNone/>
            </a:pPr>
            <a:r>
              <a:rPr lang="en-GB" dirty="0" smtClean="0"/>
              <a:t>D - avoid using deceptive practices </a:t>
            </a:r>
          </a:p>
          <a:p>
            <a:pPr>
              <a:buNone/>
            </a:pPr>
            <a:r>
              <a:rPr lang="en-GB" dirty="0" smtClean="0"/>
              <a:t>E - give participants the right to withdraw from your research at any time</a:t>
            </a:r>
          </a:p>
          <a:p>
            <a:endParaRPr lang="en-GB"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a:t>
            </a:r>
            <a:endParaRPr lang="en-GB" dirty="0"/>
          </a:p>
        </p:txBody>
      </p:sp>
      <p:sp>
        <p:nvSpPr>
          <p:cNvPr id="3" name="Content Placeholder 2"/>
          <p:cNvSpPr>
            <a:spLocks noGrp="1"/>
          </p:cNvSpPr>
          <p:nvPr>
            <p:ph idx="1"/>
          </p:nvPr>
        </p:nvSpPr>
        <p:spPr/>
        <p:txBody>
          <a:bodyPr/>
          <a:lstStyle/>
          <a:p>
            <a:r>
              <a:rPr lang="en-GB" dirty="0" smtClean="0"/>
              <a:t>The </a:t>
            </a:r>
            <a:r>
              <a:rPr lang="en-GB" dirty="0"/>
              <a:t>paramount principle governing </a:t>
            </a:r>
            <a:r>
              <a:rPr lang="en-GB" dirty="0" smtClean="0"/>
              <a:t> </a:t>
            </a:r>
            <a:r>
              <a:rPr lang="en-GB" dirty="0"/>
              <a:t>research involving human </a:t>
            </a:r>
            <a:r>
              <a:rPr lang="en-GB" dirty="0" smtClean="0"/>
              <a:t>participants</a:t>
            </a:r>
            <a:r>
              <a:rPr lang="en-GB" dirty="0"/>
              <a:t>, personal data and human tissue is </a:t>
            </a:r>
            <a:r>
              <a:rPr lang="en-GB" dirty="0" smtClean="0"/>
              <a:t>respect </a:t>
            </a:r>
            <a:r>
              <a:rPr lang="en-GB" dirty="0"/>
              <a:t>for the participants’ welfare, dignity </a:t>
            </a:r>
            <a:r>
              <a:rPr lang="en-GB" dirty="0" smtClean="0"/>
              <a:t>and rights as well as the researcher’s obligations</a:t>
            </a:r>
            <a:endParaRPr lang="en-GB" dirty="0"/>
          </a:p>
          <a:p>
            <a:endParaRPr lang="en-GB"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Participants’ rights</a:t>
            </a:r>
            <a:endParaRPr lang="en-GB" dirty="0"/>
          </a:p>
        </p:txBody>
      </p:sp>
      <p:sp>
        <p:nvSpPr>
          <p:cNvPr id="3" name="Content Placeholder 2"/>
          <p:cNvSpPr>
            <a:spLocks noGrp="1"/>
          </p:cNvSpPr>
          <p:nvPr>
            <p:ph idx="1"/>
          </p:nvPr>
        </p:nvSpPr>
        <p:spPr/>
        <p:txBody>
          <a:bodyPr>
            <a:normAutofit/>
          </a:bodyPr>
          <a:lstStyle/>
          <a:p>
            <a:r>
              <a:rPr lang="en-GB" dirty="0"/>
              <a:t>Participants have a right to</a:t>
            </a:r>
            <a:r>
              <a:rPr lang="en-GB" dirty="0" smtClean="0"/>
              <a:t>:</a:t>
            </a:r>
            <a:endParaRPr lang="en-GB" dirty="0"/>
          </a:p>
          <a:p>
            <a:pPr>
              <a:buNone/>
            </a:pPr>
            <a:r>
              <a:rPr lang="en-GB" dirty="0" smtClean="0"/>
              <a:t> - consent </a:t>
            </a:r>
            <a:r>
              <a:rPr lang="en-GB" dirty="0"/>
              <a:t>to participate, withdraw from, or refuse to take part in research </a:t>
            </a:r>
            <a:r>
              <a:rPr lang="en-GB" dirty="0" smtClean="0"/>
              <a:t>projects</a:t>
            </a:r>
            <a:endParaRPr lang="en-GB" dirty="0"/>
          </a:p>
          <a:p>
            <a:pPr>
              <a:buNone/>
            </a:pPr>
            <a:r>
              <a:rPr lang="en-GB" dirty="0"/>
              <a:t> </a:t>
            </a:r>
            <a:r>
              <a:rPr lang="en-GB" dirty="0" smtClean="0"/>
              <a:t>- confidentiality of </a:t>
            </a:r>
            <a:r>
              <a:rPr lang="en-GB" dirty="0"/>
              <a:t>personal information or identifiable </a:t>
            </a:r>
            <a:r>
              <a:rPr lang="en-GB" dirty="0" smtClean="0"/>
              <a:t> data </a:t>
            </a:r>
            <a:r>
              <a:rPr lang="en-GB" dirty="0"/>
              <a:t>should not be disclosed </a:t>
            </a:r>
            <a:r>
              <a:rPr lang="en-GB" dirty="0" smtClean="0"/>
              <a:t>without </a:t>
            </a:r>
            <a:r>
              <a:rPr lang="en-GB" dirty="0"/>
              <a:t>participants’ consent; </a:t>
            </a:r>
          </a:p>
          <a:p>
            <a:pPr>
              <a:buNone/>
            </a:pPr>
            <a:endParaRPr lang="en-GB"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 </a:t>
            </a:r>
            <a:endParaRPr lang="en-GB" dirty="0"/>
          </a:p>
        </p:txBody>
      </p:sp>
      <p:sp>
        <p:nvSpPr>
          <p:cNvPr id="3" name="Content Placeholder 2"/>
          <p:cNvSpPr>
            <a:spLocks noGrp="1"/>
          </p:cNvSpPr>
          <p:nvPr>
            <p:ph idx="1"/>
          </p:nvPr>
        </p:nvSpPr>
        <p:spPr/>
        <p:txBody>
          <a:bodyPr/>
          <a:lstStyle/>
          <a:p>
            <a:pPr>
              <a:buNone/>
            </a:pPr>
            <a:r>
              <a:rPr lang="en-GB" dirty="0" smtClean="0"/>
              <a:t>- Security of data and samples collected should be kept secure and </a:t>
            </a:r>
            <a:r>
              <a:rPr lang="en-GB" dirty="0" err="1" smtClean="0"/>
              <a:t>anonymized</a:t>
            </a:r>
            <a:r>
              <a:rPr lang="en-GB" dirty="0" smtClean="0"/>
              <a:t> where appropriate </a:t>
            </a:r>
          </a:p>
          <a:p>
            <a:pPr>
              <a:buNone/>
            </a:pPr>
            <a:r>
              <a:rPr lang="en-GB" dirty="0" smtClean="0"/>
              <a:t>- Safety: participants should not be exposed to unnecessary or disproportionate levels of risk </a:t>
            </a:r>
          </a:p>
          <a:p>
            <a:endParaRPr lang="en-GB"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Researchers’ obligations</a:t>
            </a:r>
            <a:endParaRPr lang="en-GB" dirty="0"/>
          </a:p>
        </p:txBody>
      </p:sp>
      <p:sp>
        <p:nvSpPr>
          <p:cNvPr id="3" name="Content Placeholder 2"/>
          <p:cNvSpPr>
            <a:spLocks noGrp="1"/>
          </p:cNvSpPr>
          <p:nvPr>
            <p:ph idx="1"/>
          </p:nvPr>
        </p:nvSpPr>
        <p:spPr/>
        <p:txBody>
          <a:bodyPr>
            <a:normAutofit/>
          </a:bodyPr>
          <a:lstStyle/>
          <a:p>
            <a:r>
              <a:rPr lang="en-GB" dirty="0"/>
              <a:t>Researchers have an obligation to ensure that their research is conducted with:</a:t>
            </a:r>
          </a:p>
          <a:p>
            <a:pPr>
              <a:buNone/>
            </a:pPr>
            <a:r>
              <a:rPr lang="en-GB" dirty="0" smtClean="0"/>
              <a:t>- Honesty </a:t>
            </a:r>
            <a:endParaRPr lang="en-GB" dirty="0"/>
          </a:p>
          <a:p>
            <a:pPr>
              <a:buNone/>
            </a:pPr>
            <a:r>
              <a:rPr lang="en-GB" dirty="0" smtClean="0"/>
              <a:t>- Integrity</a:t>
            </a:r>
            <a:endParaRPr lang="en-GB" dirty="0"/>
          </a:p>
          <a:p>
            <a:pPr>
              <a:buNone/>
            </a:pPr>
            <a:r>
              <a:rPr lang="en-GB" dirty="0" smtClean="0"/>
              <a:t>- Minimal </a:t>
            </a:r>
            <a:r>
              <a:rPr lang="en-GB" dirty="0"/>
              <a:t>possible risk to participants and to </a:t>
            </a:r>
            <a:r>
              <a:rPr lang="en-GB" dirty="0" smtClean="0"/>
              <a:t>themselves</a:t>
            </a:r>
            <a:endParaRPr lang="en-GB" dirty="0"/>
          </a:p>
          <a:p>
            <a:pPr>
              <a:buNone/>
            </a:pPr>
            <a:r>
              <a:rPr lang="en-GB" dirty="0" smtClean="0"/>
              <a:t>- Cultural </a:t>
            </a:r>
            <a:r>
              <a:rPr lang="en-GB" dirty="0"/>
              <a:t>sensitivity</a:t>
            </a:r>
          </a:p>
          <a:p>
            <a:endParaRPr lang="en-GB"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Researchers’ obligations</a:t>
            </a:r>
            <a:endParaRPr lang="en-GB" dirty="0"/>
          </a:p>
        </p:txBody>
      </p:sp>
      <p:sp>
        <p:nvSpPr>
          <p:cNvPr id="3" name="Content Placeholder 2"/>
          <p:cNvSpPr>
            <a:spLocks noGrp="1"/>
          </p:cNvSpPr>
          <p:nvPr>
            <p:ph idx="1"/>
          </p:nvPr>
        </p:nvSpPr>
        <p:spPr/>
        <p:txBody>
          <a:bodyPr>
            <a:normAutofit/>
          </a:bodyPr>
          <a:lstStyle/>
          <a:p>
            <a:r>
              <a:rPr lang="en-GB" dirty="0"/>
              <a:t>Researchers have an obligation to ensure that their research is conducted with:</a:t>
            </a:r>
          </a:p>
          <a:p>
            <a:pPr>
              <a:buNone/>
            </a:pPr>
            <a:r>
              <a:rPr lang="en-GB" dirty="0" smtClean="0"/>
              <a:t>- Honesty </a:t>
            </a:r>
            <a:endParaRPr lang="en-GB" dirty="0"/>
          </a:p>
          <a:p>
            <a:pPr>
              <a:buNone/>
            </a:pPr>
            <a:r>
              <a:rPr lang="en-GB" dirty="0" smtClean="0"/>
              <a:t>- Integrity</a:t>
            </a:r>
            <a:endParaRPr lang="en-GB" dirty="0"/>
          </a:p>
          <a:p>
            <a:pPr>
              <a:buNone/>
            </a:pPr>
            <a:r>
              <a:rPr lang="en-GB" dirty="0" smtClean="0"/>
              <a:t>- Minimal </a:t>
            </a:r>
            <a:r>
              <a:rPr lang="en-GB" dirty="0"/>
              <a:t>possible risk to participants and to </a:t>
            </a:r>
            <a:r>
              <a:rPr lang="en-GB" dirty="0" smtClean="0"/>
              <a:t>themselves</a:t>
            </a:r>
            <a:endParaRPr lang="en-GB" dirty="0"/>
          </a:p>
          <a:p>
            <a:pPr>
              <a:buNone/>
            </a:pPr>
            <a:r>
              <a:rPr lang="en-GB" dirty="0" smtClean="0"/>
              <a:t>- Cultural </a:t>
            </a:r>
            <a:r>
              <a:rPr lang="en-GB" dirty="0"/>
              <a:t>sensitivity</a:t>
            </a:r>
          </a:p>
          <a:p>
            <a:endParaRPr lang="en-GB"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Consent in research</a:t>
            </a:r>
            <a:endParaRPr lang="en-GB" dirty="0"/>
          </a:p>
        </p:txBody>
      </p:sp>
      <p:sp>
        <p:nvSpPr>
          <p:cNvPr id="3" name="Content Placeholder 2"/>
          <p:cNvSpPr>
            <a:spLocks noGrp="1"/>
          </p:cNvSpPr>
          <p:nvPr>
            <p:ph idx="1"/>
          </p:nvPr>
        </p:nvSpPr>
        <p:spPr/>
        <p:txBody>
          <a:bodyPr/>
          <a:lstStyle/>
          <a:p>
            <a:r>
              <a:rPr lang="en-GB" dirty="0" smtClean="0"/>
              <a:t>Consent is the act of giving approval or acceptance to something done or proposed to be done</a:t>
            </a:r>
          </a:p>
          <a:p>
            <a:r>
              <a:rPr lang="en-GB" dirty="0" smtClean="0"/>
              <a:t>Types of consent</a:t>
            </a:r>
          </a:p>
          <a:p>
            <a:pPr>
              <a:buFontTx/>
              <a:buChar char="-"/>
            </a:pPr>
            <a:r>
              <a:rPr lang="en-GB" dirty="0" smtClean="0"/>
              <a:t>Expressed</a:t>
            </a:r>
          </a:p>
          <a:p>
            <a:pPr>
              <a:buFontTx/>
              <a:buChar char="-"/>
            </a:pPr>
            <a:r>
              <a:rPr lang="en-GB" dirty="0" smtClean="0"/>
              <a:t>Implied </a:t>
            </a:r>
            <a:endParaRPr lang="en-GB"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Elements of valid consent</a:t>
            </a:r>
            <a:br>
              <a:rPr lang="en-GB" dirty="0" smtClean="0"/>
            </a:br>
            <a:endParaRPr lang="en-GB" dirty="0"/>
          </a:p>
        </p:txBody>
      </p:sp>
      <p:sp>
        <p:nvSpPr>
          <p:cNvPr id="3" name="Content Placeholder 2"/>
          <p:cNvSpPr>
            <a:spLocks noGrp="1"/>
          </p:cNvSpPr>
          <p:nvPr>
            <p:ph idx="1"/>
          </p:nvPr>
        </p:nvSpPr>
        <p:spPr/>
        <p:txBody>
          <a:bodyPr>
            <a:normAutofit/>
          </a:bodyPr>
          <a:lstStyle/>
          <a:p>
            <a:r>
              <a:rPr lang="en-GB" i="1" dirty="0" smtClean="0"/>
              <a:t>Information: </a:t>
            </a:r>
            <a:r>
              <a:rPr lang="en-GB" dirty="0" smtClean="0"/>
              <a:t> </a:t>
            </a:r>
            <a:r>
              <a:rPr lang="en-GB" dirty="0"/>
              <a:t>Informed consent is a process of information exchange </a:t>
            </a:r>
            <a:r>
              <a:rPr lang="en-GB" dirty="0" smtClean="0"/>
              <a:t>that takes </a:t>
            </a:r>
            <a:r>
              <a:rPr lang="en-GB" dirty="0"/>
              <a:t>place between the prospective participant and </a:t>
            </a:r>
            <a:r>
              <a:rPr lang="en-GB" dirty="0" smtClean="0"/>
              <a:t>the investigator</a:t>
            </a:r>
            <a:r>
              <a:rPr lang="en-GB" dirty="0"/>
              <a:t>, before, during, and sometimes after the study</a:t>
            </a:r>
          </a:p>
          <a:p>
            <a:pPr>
              <a:buNone/>
            </a:pPr>
            <a:r>
              <a:rPr lang="en-GB" dirty="0"/>
              <a:t>– </a:t>
            </a:r>
            <a:r>
              <a:rPr lang="en-GB" i="1" dirty="0"/>
              <a:t>Comprehension</a:t>
            </a:r>
            <a:r>
              <a:rPr lang="en-GB" i="1" dirty="0" smtClean="0"/>
              <a:t>:</a:t>
            </a:r>
            <a:r>
              <a:rPr lang="en-GB" dirty="0" smtClean="0"/>
              <a:t> </a:t>
            </a:r>
            <a:r>
              <a:rPr lang="en-GB" dirty="0"/>
              <a:t>Investigators are responsible for ascertaining that </a:t>
            </a:r>
            <a:r>
              <a:rPr lang="en-GB" dirty="0" smtClean="0"/>
              <a:t>the participant </a:t>
            </a:r>
            <a:r>
              <a:rPr lang="en-GB" dirty="0"/>
              <a:t>has comprehended the information</a:t>
            </a:r>
          </a:p>
          <a:p>
            <a:pPr>
              <a:buNone/>
            </a:pPr>
            <a:endParaRPr lang="en-GB"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 </a:t>
            </a:r>
            <a:endParaRPr lang="en-GB" dirty="0"/>
          </a:p>
        </p:txBody>
      </p:sp>
      <p:sp>
        <p:nvSpPr>
          <p:cNvPr id="3" name="Content Placeholder 2"/>
          <p:cNvSpPr>
            <a:spLocks noGrp="1"/>
          </p:cNvSpPr>
          <p:nvPr>
            <p:ph idx="1"/>
          </p:nvPr>
        </p:nvSpPr>
        <p:spPr/>
        <p:txBody>
          <a:bodyPr/>
          <a:lstStyle/>
          <a:p>
            <a:pPr>
              <a:buFontTx/>
              <a:buChar char="-"/>
            </a:pPr>
            <a:r>
              <a:rPr lang="en-GB" i="1" dirty="0" smtClean="0"/>
              <a:t>Voluntariness: </a:t>
            </a:r>
            <a:r>
              <a:rPr lang="en-GB" dirty="0" smtClean="0"/>
              <a:t> An agreement to participate in the research constitutes a valid consent only if voluntarily given</a:t>
            </a:r>
          </a:p>
          <a:p>
            <a:pPr>
              <a:buNone/>
            </a:pP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t>
            </a:r>
            <a:endParaRPr lang="en-GB" dirty="0"/>
          </a:p>
        </p:txBody>
      </p:sp>
      <p:sp>
        <p:nvSpPr>
          <p:cNvPr id="3" name="Content Placeholder 2"/>
          <p:cNvSpPr>
            <a:spLocks noGrp="1"/>
          </p:cNvSpPr>
          <p:nvPr>
            <p:ph idx="1"/>
          </p:nvPr>
        </p:nvSpPr>
        <p:spPr/>
        <p:txBody>
          <a:bodyPr/>
          <a:lstStyle/>
          <a:p>
            <a:r>
              <a:rPr lang="en-US" dirty="0" smtClean="0"/>
              <a:t>Research is an organized and systematic way to find answers to questions</a:t>
            </a:r>
          </a:p>
          <a:p>
            <a:endParaRPr lang="en-US" dirty="0" smtClean="0"/>
          </a:p>
          <a:p>
            <a:r>
              <a:rPr lang="en-US" dirty="0" smtClean="0"/>
              <a:t>Research is a creative process</a:t>
            </a:r>
          </a:p>
          <a:p>
            <a:pPr>
              <a:buNone/>
            </a:pPr>
            <a:endParaRPr lang="en-US" dirty="0" smtClean="0"/>
          </a:p>
          <a:p>
            <a:pPr>
              <a:buNone/>
            </a:pPr>
            <a:endParaRPr lang="en-GB"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a:t>
            </a:r>
            <a:endParaRPr lang="en-GB" dirty="0"/>
          </a:p>
        </p:txBody>
      </p:sp>
      <p:sp>
        <p:nvSpPr>
          <p:cNvPr id="3" name="Content Placeholder 2"/>
          <p:cNvSpPr>
            <a:spLocks noGrp="1"/>
          </p:cNvSpPr>
          <p:nvPr>
            <p:ph idx="1"/>
          </p:nvPr>
        </p:nvSpPr>
        <p:spPr/>
        <p:txBody>
          <a:bodyPr/>
          <a:lstStyle/>
          <a:p>
            <a:r>
              <a:rPr lang="en-GB" dirty="0"/>
              <a:t>We must consider </a:t>
            </a:r>
            <a:r>
              <a:rPr lang="en-GB" dirty="0" smtClean="0"/>
              <a:t>other </a:t>
            </a:r>
            <a:r>
              <a:rPr lang="en-GB" dirty="0"/>
              <a:t>types of </a:t>
            </a:r>
            <a:r>
              <a:rPr lang="en-GB" dirty="0" smtClean="0"/>
              <a:t>participants in research when consent is being sought &amp; obtained</a:t>
            </a:r>
            <a:endParaRPr lang="en-GB" dirty="0"/>
          </a:p>
          <a:p>
            <a:pPr>
              <a:buNone/>
            </a:pPr>
            <a:r>
              <a:rPr lang="en-GB" dirty="0"/>
              <a:t>– Prisoners</a:t>
            </a:r>
          </a:p>
          <a:p>
            <a:pPr>
              <a:buNone/>
            </a:pPr>
            <a:r>
              <a:rPr lang="en-GB" dirty="0"/>
              <a:t>– </a:t>
            </a:r>
            <a:r>
              <a:rPr lang="en-GB" dirty="0" smtClean="0"/>
              <a:t>Children</a:t>
            </a:r>
            <a:endParaRPr lang="en-GB" dirty="0"/>
          </a:p>
          <a:p>
            <a:pPr>
              <a:buNone/>
            </a:pPr>
            <a:r>
              <a:rPr lang="en-GB" dirty="0"/>
              <a:t>– </a:t>
            </a:r>
            <a:r>
              <a:rPr lang="en-GB" dirty="0" err="1"/>
              <a:t>Decisionally</a:t>
            </a:r>
            <a:r>
              <a:rPr lang="en-GB" dirty="0"/>
              <a:t> </a:t>
            </a:r>
            <a:r>
              <a:rPr lang="en-GB" dirty="0" smtClean="0"/>
              <a:t>impaired</a:t>
            </a:r>
          </a:p>
          <a:p>
            <a:r>
              <a:rPr lang="en-GB" dirty="0" smtClean="0"/>
              <a:t> IRB clearance</a:t>
            </a:r>
            <a:endParaRPr lang="en-GB"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Importance of  Medical Research</a:t>
            </a:r>
            <a:endParaRPr lang="en-GB" dirty="0"/>
          </a:p>
        </p:txBody>
      </p:sp>
      <p:sp>
        <p:nvSpPr>
          <p:cNvPr id="3" name="Content Placeholder 2"/>
          <p:cNvSpPr>
            <a:spLocks noGrp="1"/>
          </p:cNvSpPr>
          <p:nvPr>
            <p:ph idx="1"/>
          </p:nvPr>
        </p:nvSpPr>
        <p:spPr/>
        <p:txBody>
          <a:bodyPr>
            <a:normAutofit/>
          </a:bodyPr>
          <a:lstStyle/>
          <a:p>
            <a:pPr lvl="0"/>
            <a:r>
              <a:rPr lang="en-GB" dirty="0"/>
              <a:t>To determine the magnitude of disease(s) or health problem (s)</a:t>
            </a:r>
          </a:p>
          <a:p>
            <a:pPr lvl="0"/>
            <a:r>
              <a:rPr lang="en-GB" dirty="0"/>
              <a:t>To determine cause(s) of disease or health problem</a:t>
            </a:r>
          </a:p>
          <a:p>
            <a:pPr lvl="0"/>
            <a:r>
              <a:rPr lang="en-GB" dirty="0"/>
              <a:t>To plan health programmes</a:t>
            </a:r>
          </a:p>
          <a:p>
            <a:pPr lvl="0"/>
            <a:r>
              <a:rPr lang="en-GB" dirty="0"/>
              <a:t>To institute measures for prevention and control of disease or health problem</a:t>
            </a:r>
          </a:p>
          <a:p>
            <a:pPr lvl="0"/>
            <a:r>
              <a:rPr lang="en-GB" dirty="0"/>
              <a:t>To predict future trend of disease occurrence </a:t>
            </a:r>
          </a:p>
          <a:p>
            <a:endParaRPr lang="en-GB"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t>
            </a:r>
            <a:endParaRPr lang="en-GB" dirty="0"/>
          </a:p>
        </p:txBody>
      </p:sp>
      <p:sp>
        <p:nvSpPr>
          <p:cNvPr id="3" name="Content Placeholder 2"/>
          <p:cNvSpPr>
            <a:spLocks noGrp="1"/>
          </p:cNvSpPr>
          <p:nvPr>
            <p:ph idx="1"/>
          </p:nvPr>
        </p:nvSpPr>
        <p:spPr/>
        <p:txBody>
          <a:bodyPr/>
          <a:lstStyle/>
          <a:p>
            <a:r>
              <a:rPr lang="en-US" dirty="0" smtClean="0">
                <a:solidFill>
                  <a:schemeClr val="tx1"/>
                </a:solidFill>
              </a:rPr>
              <a:t>Provides evidence for policies and decisions on health and development</a:t>
            </a:r>
            <a:r>
              <a:rPr lang="en-US" b="1" dirty="0" smtClean="0">
                <a:solidFill>
                  <a:schemeClr val="tx1"/>
                </a:solidFill>
              </a:rPr>
              <a:t/>
            </a:r>
            <a:br>
              <a:rPr lang="en-US" b="1" dirty="0" smtClean="0">
                <a:solidFill>
                  <a:schemeClr val="tx1"/>
                </a:solidFill>
              </a:rPr>
            </a:br>
            <a:endParaRPr lang="en-GB"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357322"/>
          </a:xfrm>
        </p:spPr>
        <p:txBody>
          <a:bodyPr>
            <a:normAutofit fontScale="90000"/>
          </a:bodyPr>
          <a:lstStyle/>
          <a:p>
            <a:r>
              <a:rPr lang="en-GB" dirty="0" smtClean="0"/>
              <a:t>Ways of  Restoring Research to the Backbone of the Nigerian Medical Doctor</a:t>
            </a:r>
            <a:endParaRPr lang="en-GB" dirty="0"/>
          </a:p>
        </p:txBody>
      </p:sp>
      <p:sp>
        <p:nvSpPr>
          <p:cNvPr id="3" name="Content Placeholder 2"/>
          <p:cNvSpPr>
            <a:spLocks noGrp="1"/>
          </p:cNvSpPr>
          <p:nvPr>
            <p:ph idx="1"/>
          </p:nvPr>
        </p:nvSpPr>
        <p:spPr/>
        <p:txBody>
          <a:bodyPr/>
          <a:lstStyle/>
          <a:p>
            <a:r>
              <a:rPr lang="en-GB" dirty="0" smtClean="0"/>
              <a:t>Establishment of platform(s) for stimulating doctors’ interest in research e.g. training</a:t>
            </a:r>
          </a:p>
          <a:p>
            <a:r>
              <a:rPr lang="en-GB" dirty="0" smtClean="0"/>
              <a:t>Formation of a network or league of research orientated  medical doctors </a:t>
            </a:r>
          </a:p>
          <a:p>
            <a:r>
              <a:rPr lang="en-GB" dirty="0" smtClean="0"/>
              <a:t>Incorporating research components into every facet of training or practice</a:t>
            </a:r>
          </a:p>
          <a:p>
            <a:r>
              <a:rPr lang="en-GB" dirty="0" smtClean="0"/>
              <a:t>Easily accessibility to funding opportunities for medical research </a:t>
            </a:r>
            <a:endParaRPr lang="en-GB"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t>
            </a:r>
            <a:endParaRPr lang="en-GB" dirty="0"/>
          </a:p>
        </p:txBody>
      </p:sp>
      <p:sp>
        <p:nvSpPr>
          <p:cNvPr id="3" name="Content Placeholder 2"/>
          <p:cNvSpPr>
            <a:spLocks noGrp="1"/>
          </p:cNvSpPr>
          <p:nvPr>
            <p:ph idx="1"/>
          </p:nvPr>
        </p:nvSpPr>
        <p:spPr/>
        <p:txBody>
          <a:bodyPr>
            <a:normAutofit/>
          </a:bodyPr>
          <a:lstStyle/>
          <a:p>
            <a:r>
              <a:rPr lang="en-GB" dirty="0" smtClean="0"/>
              <a:t>Provision of favourable environment for research in all training institutions/ practice settings (Functional research lab)</a:t>
            </a:r>
          </a:p>
          <a:p>
            <a:r>
              <a:rPr lang="en-GB" dirty="0" smtClean="0"/>
              <a:t>Availability of institutional support system and collaboration with both local and international research bodies for research scholar exchange</a:t>
            </a:r>
          </a:p>
          <a:p>
            <a:endParaRPr lang="en-GB" dirty="0" smtClean="0"/>
          </a:p>
          <a:p>
            <a:endParaRPr lang="en-GB"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t>
            </a:r>
            <a:endParaRPr lang="en-GB" dirty="0"/>
          </a:p>
        </p:txBody>
      </p:sp>
      <p:sp>
        <p:nvSpPr>
          <p:cNvPr id="3" name="Content Placeholder 2"/>
          <p:cNvSpPr>
            <a:spLocks noGrp="1"/>
          </p:cNvSpPr>
          <p:nvPr>
            <p:ph idx="1"/>
          </p:nvPr>
        </p:nvSpPr>
        <p:spPr/>
        <p:txBody>
          <a:bodyPr/>
          <a:lstStyle/>
          <a:p>
            <a:r>
              <a:rPr lang="en-GB" dirty="0" smtClean="0"/>
              <a:t>Institutionalization of unbiased systems of rewarding exemplary research scholar during training or in practice  </a:t>
            </a:r>
          </a:p>
          <a:p>
            <a:endParaRPr lang="en-GB"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a:t>
            </a:r>
            <a:endParaRPr lang="en-GB" dirty="0"/>
          </a:p>
        </p:txBody>
      </p:sp>
      <p:sp>
        <p:nvSpPr>
          <p:cNvPr id="3" name="Content Placeholder 2"/>
          <p:cNvSpPr>
            <a:spLocks noGrp="1"/>
          </p:cNvSpPr>
          <p:nvPr>
            <p:ph idx="1"/>
          </p:nvPr>
        </p:nvSpPr>
        <p:spPr/>
        <p:txBody>
          <a:bodyPr/>
          <a:lstStyle/>
          <a:p>
            <a:r>
              <a:rPr lang="en-GB" dirty="0" smtClean="0"/>
              <a:t>Research  is an integral part of modern medicine …….</a:t>
            </a:r>
            <a:br>
              <a:rPr lang="en-GB" dirty="0" smtClean="0"/>
            </a:br>
            <a:r>
              <a:rPr lang="en-GB" dirty="0" smtClean="0"/>
              <a:t>….it is not optional and cannot be ignored</a:t>
            </a:r>
          </a:p>
          <a:p>
            <a:endParaRPr lang="en-GB"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t>
            </a:r>
          </a:p>
        </p:txBody>
      </p:sp>
      <p:sp>
        <p:nvSpPr>
          <p:cNvPr id="3" name="Content Placeholder 2"/>
          <p:cNvSpPr>
            <a:spLocks noGrp="1"/>
          </p:cNvSpPr>
          <p:nvPr>
            <p:ph idx="1"/>
          </p:nvPr>
        </p:nvSpPr>
        <p:spPr/>
        <p:txBody>
          <a:bodyPr>
            <a:normAutofit/>
          </a:bodyPr>
          <a:lstStyle/>
          <a:p>
            <a:r>
              <a:rPr lang="en-GB" sz="6000" dirty="0" smtClean="0"/>
              <a:t>Thank You for Listening</a:t>
            </a:r>
            <a:endParaRPr lang="en-GB" sz="6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It is not restricted by location</a:t>
            </a:r>
            <a:endParaRPr lang="en-GB" dirty="0"/>
          </a:p>
        </p:txBody>
      </p:sp>
      <p:sp>
        <p:nvSpPr>
          <p:cNvPr id="3" name="Content Placeholder 2"/>
          <p:cNvSpPr>
            <a:spLocks noGrp="1"/>
          </p:cNvSpPr>
          <p:nvPr>
            <p:ph idx="1"/>
          </p:nvPr>
        </p:nvSpPr>
        <p:spPr/>
        <p:txBody>
          <a:bodyPr/>
          <a:lstStyle/>
          <a:p>
            <a:r>
              <a:rPr lang="en-GB" dirty="0" smtClean="0"/>
              <a:t>Important research is done in </a:t>
            </a:r>
          </a:p>
          <a:p>
            <a:pPr lvl="1"/>
            <a:r>
              <a:rPr lang="en-GB" dirty="0" smtClean="0"/>
              <a:t>academic institutions, </a:t>
            </a:r>
          </a:p>
          <a:p>
            <a:pPr lvl="1"/>
            <a:r>
              <a:rPr lang="en-GB" dirty="0" smtClean="0"/>
              <a:t>government institutions, </a:t>
            </a:r>
          </a:p>
          <a:p>
            <a:pPr lvl="1"/>
            <a:r>
              <a:rPr lang="en-GB" dirty="0" smtClean="0"/>
              <a:t> independent research institutions</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Or by process</a:t>
            </a:r>
            <a:endParaRPr lang="en-GB" dirty="0"/>
          </a:p>
        </p:txBody>
      </p:sp>
      <p:sp>
        <p:nvSpPr>
          <p:cNvPr id="3" name="Content Placeholder 2"/>
          <p:cNvSpPr>
            <a:spLocks noGrp="1"/>
          </p:cNvSpPr>
          <p:nvPr>
            <p:ph idx="1"/>
          </p:nvPr>
        </p:nvSpPr>
        <p:spPr/>
        <p:txBody>
          <a:bodyPr/>
          <a:lstStyle/>
          <a:p>
            <a:r>
              <a:rPr lang="en-GB" dirty="0" smtClean="0"/>
              <a:t>Regardless of institution, the process is the same. </a:t>
            </a:r>
          </a:p>
          <a:p>
            <a:r>
              <a:rPr lang="en-GB" dirty="0" smtClean="0"/>
              <a:t>It begins with a question or hypothesis</a:t>
            </a:r>
          </a:p>
          <a:p>
            <a:r>
              <a:rPr lang="en-GB" dirty="0" smtClean="0"/>
              <a:t>Experiments challenge this hypothesis</a:t>
            </a:r>
          </a:p>
          <a:p>
            <a:r>
              <a:rPr lang="en-GB" dirty="0" smtClean="0"/>
              <a:t>Conclusions are made and new questions emerge.</a:t>
            </a:r>
          </a:p>
          <a:p>
            <a:pPr>
              <a:buNone/>
            </a:pP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 of Research Idea(s)</a:t>
            </a:r>
            <a:endParaRPr lang="en-GB" dirty="0"/>
          </a:p>
        </p:txBody>
      </p:sp>
      <p:sp>
        <p:nvSpPr>
          <p:cNvPr id="3" name="Content Placeholder 2"/>
          <p:cNvSpPr>
            <a:spLocks noGrp="1"/>
          </p:cNvSpPr>
          <p:nvPr>
            <p:ph idx="1"/>
          </p:nvPr>
        </p:nvSpPr>
        <p:spPr/>
        <p:txBody>
          <a:bodyPr/>
          <a:lstStyle/>
          <a:p>
            <a:r>
              <a:rPr lang="en-US" dirty="0" smtClean="0"/>
              <a:t>Professional experience</a:t>
            </a:r>
          </a:p>
          <a:p>
            <a:r>
              <a:rPr lang="en-US" dirty="0" smtClean="0"/>
              <a:t>Burning questions</a:t>
            </a:r>
          </a:p>
          <a:p>
            <a:r>
              <a:rPr lang="en-US" dirty="0" smtClean="0"/>
              <a:t>Literature</a:t>
            </a:r>
          </a:p>
          <a:p>
            <a:r>
              <a:rPr lang="en-US" dirty="0" smtClean="0"/>
              <a:t>Professional meetings</a:t>
            </a:r>
          </a:p>
          <a:p>
            <a:r>
              <a:rPr lang="en-US" dirty="0" smtClean="0"/>
              <a:t>Discussions</a:t>
            </a:r>
          </a:p>
          <a:p>
            <a:pPr>
              <a:buNone/>
            </a:pP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673</TotalTime>
  <Words>1954</Words>
  <Application>Microsoft Office PowerPoint</Application>
  <PresentationFormat>On-screen Show (4:3)</PresentationFormat>
  <Paragraphs>364</Paragraphs>
  <Slides>67</Slides>
  <Notes>9</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67</vt:i4>
      </vt:variant>
    </vt:vector>
  </HeadingPairs>
  <TitlesOfParts>
    <vt:vector size="70" baseType="lpstr">
      <vt:lpstr>Office Theme</vt:lpstr>
      <vt:lpstr>MS Org Chart</vt:lpstr>
      <vt:lpstr>Equation</vt:lpstr>
      <vt:lpstr>Restoring Research into the Backbone of the Nigerian Medical Doctor </vt:lpstr>
      <vt:lpstr>.</vt:lpstr>
      <vt:lpstr>Getting Started</vt:lpstr>
      <vt:lpstr>What is research?</vt:lpstr>
      <vt:lpstr>What is research?</vt:lpstr>
      <vt:lpstr>.</vt:lpstr>
      <vt:lpstr>It is not restricted by location</vt:lpstr>
      <vt:lpstr>Or by process</vt:lpstr>
      <vt:lpstr>Sources of Research Idea(s)</vt:lpstr>
      <vt:lpstr>Characteristics of a Good Research</vt:lpstr>
      <vt:lpstr>Types of Research</vt:lpstr>
      <vt:lpstr>Types continues .........</vt:lpstr>
      <vt:lpstr>Steps in Conducting a Good  Research </vt:lpstr>
      <vt:lpstr>.</vt:lpstr>
      <vt:lpstr>.</vt:lpstr>
      <vt:lpstr>Development of a Research Question</vt:lpstr>
      <vt:lpstr>Selection of Research Topic </vt:lpstr>
      <vt:lpstr>Formulation of Research objectives </vt:lpstr>
      <vt:lpstr>Development of Research Hypothesis </vt:lpstr>
      <vt:lpstr>.</vt:lpstr>
      <vt:lpstr> Selection of Appropriate Research Design  </vt:lpstr>
      <vt:lpstr>Factors that influence study designs</vt:lpstr>
      <vt:lpstr>Basic Principle</vt:lpstr>
      <vt:lpstr> Classification of Study Design</vt:lpstr>
      <vt:lpstr>Slide 25</vt:lpstr>
      <vt:lpstr>Cross-sectional studies</vt:lpstr>
      <vt:lpstr>Cross-sectional Design (comparative)</vt:lpstr>
      <vt:lpstr>Case-Control Studies</vt:lpstr>
      <vt:lpstr>Case-Control Design</vt:lpstr>
      <vt:lpstr>Cohort Design</vt:lpstr>
      <vt:lpstr>Prospective Cohort study</vt:lpstr>
      <vt:lpstr>Retrospective Cohort study</vt:lpstr>
      <vt:lpstr>Experimental Designs</vt:lpstr>
      <vt:lpstr>Types of trials</vt:lpstr>
      <vt:lpstr>Experimental Design</vt:lpstr>
      <vt:lpstr>Determination of  Sample size  </vt:lpstr>
      <vt:lpstr>Why is Sample size Important?</vt:lpstr>
      <vt:lpstr>Factors that influence  sample size determination</vt:lpstr>
      <vt:lpstr>.</vt:lpstr>
      <vt:lpstr>.</vt:lpstr>
      <vt:lpstr>Methods of sample size determination</vt:lpstr>
      <vt:lpstr>Manual sample size estimation </vt:lpstr>
      <vt:lpstr>.</vt:lpstr>
      <vt:lpstr>.</vt:lpstr>
      <vt:lpstr>.</vt:lpstr>
      <vt:lpstr>.</vt:lpstr>
      <vt:lpstr>Free sample size determination software</vt:lpstr>
      <vt:lpstr>Ethical Consideration and Consent</vt:lpstr>
      <vt:lpstr>Principles of ethics</vt:lpstr>
      <vt:lpstr>Cont.</vt:lpstr>
      <vt:lpstr>.</vt:lpstr>
      <vt:lpstr>Cont.</vt:lpstr>
      <vt:lpstr>Participants’ rights</vt:lpstr>
      <vt:lpstr>Cont. </vt:lpstr>
      <vt:lpstr>Researchers’ obligations</vt:lpstr>
      <vt:lpstr>Researchers’ obligations</vt:lpstr>
      <vt:lpstr>Consent in research</vt:lpstr>
      <vt:lpstr>Elements of valid consent </vt:lpstr>
      <vt:lpstr>Cont. </vt:lpstr>
      <vt:lpstr>Cont.</vt:lpstr>
      <vt:lpstr>Importance of  Medical Research</vt:lpstr>
      <vt:lpstr>.</vt:lpstr>
      <vt:lpstr>Ways of  Restoring Research to the Backbone of the Nigerian Medical Doctor</vt:lpstr>
      <vt:lpstr>.</vt:lpstr>
      <vt:lpstr>.</vt:lpstr>
      <vt:lpstr>Conclusion</vt:lpstr>
      <vt:lpstr>.</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Restoring Research into the Backbone of the Nigerian Medical Doctor </dc:title>
  <dc:creator>Afolaranmi Tolulope</dc:creator>
  <cp:lastModifiedBy>Afolaranmi Tolulope</cp:lastModifiedBy>
  <cp:revision>21</cp:revision>
  <dcterms:created xsi:type="dcterms:W3CDTF">2018-07-18T13:56:39Z</dcterms:created>
  <dcterms:modified xsi:type="dcterms:W3CDTF">2018-07-19T12:19:02Z</dcterms:modified>
</cp:coreProperties>
</file>